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91" r:id="rId2"/>
    <p:sldId id="286" r:id="rId3"/>
    <p:sldId id="257" r:id="rId4"/>
    <p:sldId id="287" r:id="rId5"/>
    <p:sldId id="288" r:id="rId6"/>
    <p:sldId id="289" r:id="rId7"/>
    <p:sldId id="290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1" r:id="rId19"/>
    <p:sldId id="269" r:id="rId20"/>
    <p:sldId id="27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4" autoAdjust="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263BC-9964-410A-8FC9-877DB95EB6EC}" type="datetimeFigureOut">
              <a:rPr lang="en-US" smtClean="0"/>
              <a:pPr/>
              <a:t>6/27/2012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9824D-4A37-4E6D-B3D2-156127B603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9B7EC-08F0-491C-BA6E-C8E2EE3973CE}" type="slidenum">
              <a:rPr lang="ar-EG" smtClean="0"/>
              <a:pPr/>
              <a:t>3</a:t>
            </a:fld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9B7EC-08F0-491C-BA6E-C8E2EE3973CE}" type="slidenum">
              <a:rPr lang="ar-EG" smtClean="0"/>
              <a:pPr/>
              <a:t>17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31C-F411-4F7D-B4B0-B0DC26778DFA}" type="datetimeFigureOut">
              <a:rPr lang="en-US" smtClean="0"/>
              <a:pPr/>
              <a:t>6/27/2012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57FB-19D9-4BEA-A04C-428C4BA9A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31C-F411-4F7D-B4B0-B0DC26778DFA}" type="datetimeFigureOut">
              <a:rPr lang="en-US" smtClean="0"/>
              <a:pPr/>
              <a:t>6/27/2012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57FB-19D9-4BEA-A04C-428C4BA9A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31C-F411-4F7D-B4B0-B0DC26778DFA}" type="datetimeFigureOut">
              <a:rPr lang="en-US" smtClean="0"/>
              <a:pPr/>
              <a:t>6/27/2012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57FB-19D9-4BEA-A04C-428C4BA9A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31C-F411-4F7D-B4B0-B0DC26778DFA}" type="datetimeFigureOut">
              <a:rPr lang="en-US" smtClean="0"/>
              <a:pPr/>
              <a:t>6/27/2012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57FB-19D9-4BEA-A04C-428C4BA9A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31C-F411-4F7D-B4B0-B0DC26778DFA}" type="datetimeFigureOut">
              <a:rPr lang="en-US" smtClean="0"/>
              <a:pPr/>
              <a:t>6/27/2012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57FB-19D9-4BEA-A04C-428C4BA9A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31C-F411-4F7D-B4B0-B0DC26778DFA}" type="datetimeFigureOut">
              <a:rPr lang="en-US" smtClean="0"/>
              <a:pPr/>
              <a:t>6/27/2012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57FB-19D9-4BEA-A04C-428C4BA9A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31C-F411-4F7D-B4B0-B0DC26778DFA}" type="datetimeFigureOut">
              <a:rPr lang="en-US" smtClean="0"/>
              <a:pPr/>
              <a:t>6/27/2012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57FB-19D9-4BEA-A04C-428C4BA9A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31C-F411-4F7D-B4B0-B0DC26778DFA}" type="datetimeFigureOut">
              <a:rPr lang="en-US" smtClean="0"/>
              <a:pPr/>
              <a:t>6/27/2012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57FB-19D9-4BEA-A04C-428C4BA9A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31C-F411-4F7D-B4B0-B0DC26778DFA}" type="datetimeFigureOut">
              <a:rPr lang="en-US" smtClean="0"/>
              <a:pPr/>
              <a:t>6/27/2012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57FB-19D9-4BEA-A04C-428C4BA9A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31C-F411-4F7D-B4B0-B0DC26778DFA}" type="datetimeFigureOut">
              <a:rPr lang="en-US" smtClean="0"/>
              <a:pPr/>
              <a:t>6/27/2012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57FB-19D9-4BEA-A04C-428C4BA9A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31C-F411-4F7D-B4B0-B0DC26778DFA}" type="datetimeFigureOut">
              <a:rPr lang="en-US" smtClean="0"/>
              <a:pPr/>
              <a:t>6/27/2012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B457FB-19D9-4BEA-A04C-428C4BA9A7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5DC31C-F411-4F7D-B4B0-B0DC26778DFA}" type="datetimeFigureOut">
              <a:rPr lang="en-US" smtClean="0"/>
              <a:pPr/>
              <a:t>6/27/2012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B457FB-19D9-4BEA-A04C-428C4BA9A73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الشام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868928"/>
          </a:xfrm>
        </p:spPr>
        <p:txBody>
          <a:bodyPr>
            <a:noAutofit/>
          </a:bodyPr>
          <a:lstStyle/>
          <a:p>
            <a:pPr algn="ctr"/>
            <a:r>
              <a:rPr lang="ar-SY" sz="11500" b="1" dirty="0" smtClean="0">
                <a:solidFill>
                  <a:srgbClr val="FFFF00"/>
                </a:solidFill>
              </a:rPr>
              <a:t>صباح الخير يا شام</a:t>
            </a:r>
            <a:endParaRPr lang="en-US" sz="115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600" b="1" i="1" dirty="0" smtClean="0">
                <a:solidFill>
                  <a:srgbClr val="FF0000"/>
                </a:solidFill>
              </a:rPr>
              <a:t>مهام قسم الإسعاف</a:t>
            </a:r>
            <a:endParaRPr lang="en-US" sz="6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323528" y="2348880"/>
            <a:ext cx="8229600" cy="4223941"/>
          </a:xfrm>
        </p:spPr>
        <p:txBody>
          <a:bodyPr>
            <a:noAutofit/>
          </a:bodyPr>
          <a:lstStyle/>
          <a:p>
            <a:pPr algn="r" rtl="1"/>
            <a:r>
              <a:rPr lang="ar-SA" sz="2800" b="1" i="1" u="sng" dirty="0" smtClean="0">
                <a:solidFill>
                  <a:srgbClr val="00B050"/>
                </a:solidFill>
              </a:rPr>
              <a:t>ج</a:t>
            </a:r>
            <a:r>
              <a:rPr lang="en-US" sz="2800" b="1" i="1" u="sng" dirty="0" smtClean="0">
                <a:solidFill>
                  <a:srgbClr val="00B050"/>
                </a:solidFill>
              </a:rPr>
              <a:t> – </a:t>
            </a:r>
            <a:r>
              <a:rPr lang="ar-SA" sz="2800" b="1" i="1" u="sng" dirty="0" smtClean="0">
                <a:solidFill>
                  <a:srgbClr val="00B050"/>
                </a:solidFill>
              </a:rPr>
              <a:t>الحالات المرضية العادية </a:t>
            </a:r>
            <a:r>
              <a:rPr lang="ar-SY" sz="2800" b="1" i="1" u="sng" dirty="0" smtClean="0">
                <a:solidFill>
                  <a:srgbClr val="00B050"/>
                </a:solidFill>
              </a:rPr>
              <a:t> </a:t>
            </a:r>
            <a:r>
              <a:rPr lang="en-US" sz="2800" b="1" i="1" u="sng" dirty="0" smtClean="0">
                <a:solidFill>
                  <a:srgbClr val="00B050"/>
                </a:solidFill>
              </a:rPr>
              <a:t>Non Emergency cases  : </a:t>
            </a:r>
            <a:r>
              <a:rPr lang="ar-SY" sz="2800" b="1" i="1" u="sng" dirty="0" smtClean="0">
                <a:solidFill>
                  <a:srgbClr val="00B050"/>
                </a:solidFill>
              </a:rPr>
              <a:t> :</a:t>
            </a:r>
          </a:p>
          <a:p>
            <a:pPr algn="r" rtl="1">
              <a:buNone/>
            </a:pPr>
            <a:r>
              <a:rPr lang="ar-SY" sz="2400" b="1" dirty="0" smtClean="0"/>
              <a:t>        </a:t>
            </a:r>
            <a:r>
              <a:rPr lang="ar-SA" sz="2400" b="1" dirty="0" smtClean="0"/>
              <a:t>و هي الحالات التي </a:t>
            </a:r>
            <a:r>
              <a:rPr lang="ar-SA" sz="2400" b="1" dirty="0" smtClean="0">
                <a:solidFill>
                  <a:srgbClr val="7030A0"/>
                </a:solidFill>
              </a:rPr>
              <a:t>يحتاج فيها المريض لخدمات قسم الإسعاف بسبب انتهاء دوام قسم العيادات الخارجية بالمستشفى أو خلال العطل الرسمية أو أوقات عدم وجود أطباء تخصصيين في عياداتهم الخاصة</a:t>
            </a:r>
            <a:r>
              <a:rPr lang="en-US" sz="2400" b="1" dirty="0" smtClean="0"/>
              <a:t> , </a:t>
            </a:r>
            <a:r>
              <a:rPr lang="ar-SA" sz="2400" b="1" dirty="0" smtClean="0"/>
              <a:t>و من هذه الحالات</a:t>
            </a:r>
            <a:r>
              <a:rPr lang="en-US" sz="2400" b="1" dirty="0" smtClean="0"/>
              <a:t> :</a:t>
            </a:r>
            <a:endParaRPr lang="en-US" sz="1800" b="1" i="1" dirty="0" smtClean="0"/>
          </a:p>
          <a:p>
            <a:pPr lvl="0" algn="r" rtl="1"/>
            <a:r>
              <a:rPr lang="en-US" sz="2400" b="1" dirty="0" smtClean="0"/>
              <a:t>أوجاع الرأس البسيطة .</a:t>
            </a:r>
            <a:endParaRPr lang="en-US" sz="1800" b="1" i="1" dirty="0" smtClean="0"/>
          </a:p>
          <a:p>
            <a:pPr lvl="0" algn="r" rtl="1"/>
            <a:r>
              <a:rPr lang="en-US" sz="2400" b="1" dirty="0" smtClean="0"/>
              <a:t>ألام الظهر المزمنة .</a:t>
            </a:r>
            <a:endParaRPr lang="en-US" sz="1800" b="1" i="1" dirty="0" smtClean="0"/>
          </a:p>
          <a:p>
            <a:pPr lvl="0" algn="r" rtl="1"/>
            <a:r>
              <a:rPr lang="en-US" sz="2400" b="1" dirty="0" smtClean="0"/>
              <a:t>التهاب البلعوم و اللوزات .</a:t>
            </a:r>
            <a:endParaRPr lang="en-US" sz="1800" b="1" i="1" dirty="0" smtClean="0"/>
          </a:p>
          <a:p>
            <a:pPr lvl="0" algn="r" rtl="1"/>
            <a:r>
              <a:rPr lang="en-US" sz="2400" b="1" dirty="0" smtClean="0"/>
              <a:t>آلام الأذن .</a:t>
            </a:r>
            <a:endParaRPr lang="en-US" sz="1800" b="1" i="1" dirty="0" smtClean="0"/>
          </a:p>
          <a:p>
            <a:pPr algn="r" rtl="1">
              <a:buNone/>
            </a:pPr>
            <a:r>
              <a:rPr lang="ar-SA" sz="2400" b="1" dirty="0" smtClean="0"/>
              <a:t>و تقتصر الخدمة الطبية هنا على </a:t>
            </a:r>
            <a:r>
              <a:rPr lang="ar-SA" sz="2400" b="1" dirty="0" smtClean="0">
                <a:solidFill>
                  <a:srgbClr val="FF0000"/>
                </a:solidFill>
              </a:rPr>
              <a:t>تقديم الإسعافات الأولية و المعالجة ال</a:t>
            </a:r>
            <a:r>
              <a:rPr lang="ar-SY" sz="2400" b="1" dirty="0" smtClean="0">
                <a:solidFill>
                  <a:srgbClr val="FF0000"/>
                </a:solidFill>
              </a:rPr>
              <a:t>ع</a:t>
            </a:r>
            <a:r>
              <a:rPr lang="ar-SA" sz="2400" b="1" dirty="0" smtClean="0">
                <a:solidFill>
                  <a:srgbClr val="FF0000"/>
                </a:solidFill>
              </a:rPr>
              <a:t>رضية </a:t>
            </a:r>
            <a:r>
              <a:rPr lang="ar-SA" sz="2400" b="1" dirty="0" smtClean="0"/>
              <a:t>بالمسكنات أو المهدئات ريثما تتم مراجعة قسم العيادات الخارجية التخصصية</a:t>
            </a:r>
            <a:r>
              <a:rPr lang="en-US" sz="2400" b="1" dirty="0" smtClean="0"/>
              <a:t> . </a:t>
            </a:r>
            <a:endParaRPr lang="en-US" sz="1800" b="1" i="1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1" y="1"/>
            <a:ext cx="8229600" cy="868346"/>
          </a:xfrm>
        </p:spPr>
        <p:txBody>
          <a:bodyPr/>
          <a:lstStyle/>
          <a:p>
            <a:r>
              <a:rPr lang="ar-SA" dirty="0" smtClean="0"/>
              <a:t>مخطط قسم الإسعاف</a:t>
            </a:r>
            <a:endParaRPr lang="ar-SA" dirty="0"/>
          </a:p>
        </p:txBody>
      </p:sp>
      <p:pic>
        <p:nvPicPr>
          <p:cNvPr id="4" name="Picture 4" descr="Scan101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 bwMode="auto">
          <a:xfrm>
            <a:off x="1468357" y="1935163"/>
            <a:ext cx="6207285" cy="4389437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مخطط تحرك مريض الاسعاف معدل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7858180" cy="614366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Y" sz="6000" b="1" i="1" dirty="0" smtClean="0">
                <a:solidFill>
                  <a:srgbClr val="FF0000"/>
                </a:solidFill>
              </a:rPr>
              <a:t>مراجعي قسم الإسعاف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395536" y="2060848"/>
            <a:ext cx="8424936" cy="4608512"/>
          </a:xfrm>
        </p:spPr>
        <p:txBody>
          <a:bodyPr>
            <a:normAutofit fontScale="92500" lnSpcReduction="20000"/>
          </a:bodyPr>
          <a:lstStyle/>
          <a:p>
            <a:pPr algn="ctr" rtl="1"/>
            <a:r>
              <a:rPr lang="ar-SA" sz="4300" dirty="0" smtClean="0"/>
              <a:t>بلغ</a:t>
            </a:r>
            <a:r>
              <a:rPr lang="ar-SY" sz="4300" dirty="0" smtClean="0"/>
              <a:t> </a:t>
            </a:r>
            <a:r>
              <a:rPr lang="ar-SY" sz="4300" dirty="0" smtClean="0">
                <a:solidFill>
                  <a:srgbClr val="0070C0"/>
                </a:solidFill>
              </a:rPr>
              <a:t>عدد</a:t>
            </a:r>
            <a:r>
              <a:rPr lang="ar-SA" sz="4300" dirty="0" smtClean="0">
                <a:solidFill>
                  <a:srgbClr val="0070C0"/>
                </a:solidFill>
              </a:rPr>
              <a:t> المرضى المراجعين لقسم الإسعاف </a:t>
            </a:r>
            <a:r>
              <a:rPr lang="ar-SA" sz="4300" dirty="0" smtClean="0"/>
              <a:t>خلال </a:t>
            </a:r>
            <a:r>
              <a:rPr lang="ar-SA" sz="5800" u="sng" dirty="0" smtClean="0"/>
              <a:t>عام </a:t>
            </a:r>
            <a:r>
              <a:rPr lang="ar-SY" sz="5800" u="sng" dirty="0" smtClean="0"/>
              <a:t>2011</a:t>
            </a:r>
            <a:r>
              <a:rPr lang="ar-SA" sz="5800" dirty="0" smtClean="0"/>
              <a:t>: </a:t>
            </a:r>
            <a:r>
              <a:rPr lang="ar-SY" sz="6500" b="1" u="sng" dirty="0" smtClean="0">
                <a:solidFill>
                  <a:srgbClr val="C00000"/>
                </a:solidFill>
              </a:rPr>
              <a:t>311053</a:t>
            </a:r>
            <a:r>
              <a:rPr lang="ar-SA" sz="5800" u="sng" dirty="0" smtClean="0">
                <a:solidFill>
                  <a:srgbClr val="C00000"/>
                </a:solidFill>
              </a:rPr>
              <a:t> </a:t>
            </a:r>
            <a:r>
              <a:rPr lang="ar-SA" sz="4800" dirty="0" smtClean="0"/>
              <a:t>مريض</a:t>
            </a:r>
          </a:p>
          <a:p>
            <a:pPr algn="ctr" rtl="1"/>
            <a:r>
              <a:rPr lang="ar-SA" sz="4300" dirty="0" smtClean="0"/>
              <a:t>بلغ عدد المرضى المراجعين لقسم الإسعاف </a:t>
            </a:r>
            <a:r>
              <a:rPr lang="ar-SY" sz="4300" dirty="0" smtClean="0"/>
              <a:t>حتى         نهاية شهر </a:t>
            </a:r>
            <a:r>
              <a:rPr lang="ar-SY" sz="4300" b="1" u="sng" dirty="0" smtClean="0">
                <a:solidFill>
                  <a:srgbClr val="0070C0"/>
                </a:solidFill>
              </a:rPr>
              <a:t>أيار</a:t>
            </a:r>
            <a:r>
              <a:rPr lang="ar-EG" sz="4300" b="1" u="sng" dirty="0" smtClean="0">
                <a:solidFill>
                  <a:srgbClr val="0070C0"/>
                </a:solidFill>
              </a:rPr>
              <a:t>من عام201</a:t>
            </a:r>
            <a:r>
              <a:rPr lang="ar-SY" sz="4300" b="1" u="sng" dirty="0" smtClean="0">
                <a:solidFill>
                  <a:srgbClr val="0070C0"/>
                </a:solidFill>
              </a:rPr>
              <a:t>2</a:t>
            </a:r>
            <a:r>
              <a:rPr lang="ar-SA" sz="4300" b="1" u="sng" dirty="0" smtClean="0">
                <a:solidFill>
                  <a:srgbClr val="0070C0"/>
                </a:solidFill>
              </a:rPr>
              <a:t> </a:t>
            </a:r>
            <a:r>
              <a:rPr lang="ar-SA" sz="4300" b="1" dirty="0" smtClean="0">
                <a:solidFill>
                  <a:srgbClr val="0070C0"/>
                </a:solidFill>
              </a:rPr>
              <a:t>:  </a:t>
            </a:r>
            <a:r>
              <a:rPr lang="ar-SY" sz="5800" b="1" dirty="0" smtClean="0">
                <a:solidFill>
                  <a:srgbClr val="C00000"/>
                </a:solidFill>
              </a:rPr>
              <a:t>124564</a:t>
            </a:r>
            <a:r>
              <a:rPr lang="ar-SA" sz="4300" dirty="0" smtClean="0"/>
              <a:t> مريض </a:t>
            </a:r>
            <a:endParaRPr lang="ar-SY" sz="4300" dirty="0" smtClean="0"/>
          </a:p>
          <a:p>
            <a:pPr algn="ctr" rtl="1">
              <a:buNone/>
            </a:pPr>
            <a:r>
              <a:rPr lang="ar-SY" sz="4800" dirty="0" smtClean="0"/>
              <a:t>  مقارنة ب </a:t>
            </a:r>
            <a:r>
              <a:rPr lang="ar-SY" sz="4800" dirty="0" smtClean="0">
                <a:solidFill>
                  <a:srgbClr val="C00000"/>
                </a:solidFill>
              </a:rPr>
              <a:t>117273</a:t>
            </a:r>
            <a:r>
              <a:rPr lang="ar-SY" sz="4800" dirty="0" smtClean="0"/>
              <a:t> مريض خلال نفس الفترة 2011</a:t>
            </a:r>
            <a:endParaRPr lang="ar-SA" sz="4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7200" b="1" dirty="0" smtClean="0">
                <a:solidFill>
                  <a:srgbClr val="FF0000"/>
                </a:solidFill>
              </a:rPr>
              <a:t>وحدات قسم الإسعاف</a:t>
            </a:r>
            <a:endParaRPr lang="ar-SA" sz="72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420888"/>
            <a:ext cx="8401080" cy="37052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3200" b="1" dirty="0" smtClean="0"/>
              <a:t>1 - إسعاف </a:t>
            </a:r>
            <a:r>
              <a:rPr lang="ar-SA" sz="3600" b="1" i="1" dirty="0" smtClean="0">
                <a:solidFill>
                  <a:srgbClr val="7030A0"/>
                </a:solidFill>
              </a:rPr>
              <a:t>الحوادث</a:t>
            </a:r>
            <a:r>
              <a:rPr lang="ar-SA" sz="3200" b="1" dirty="0" smtClean="0"/>
              <a:t>                      7- </a:t>
            </a:r>
            <a:r>
              <a:rPr lang="ar-SA" sz="3200" b="1" i="1" dirty="0" smtClean="0">
                <a:solidFill>
                  <a:srgbClr val="7030A0"/>
                </a:solidFill>
              </a:rPr>
              <a:t>العينية</a:t>
            </a:r>
            <a:r>
              <a:rPr lang="ar-SA" sz="3200" b="1" dirty="0" smtClean="0"/>
              <a:t> </a:t>
            </a:r>
            <a:r>
              <a:rPr lang="ar-SA" sz="3200" b="1" dirty="0" err="1" smtClean="0"/>
              <a:t>و</a:t>
            </a:r>
            <a:r>
              <a:rPr lang="ar-SA" sz="3200" b="1" dirty="0" smtClean="0"/>
              <a:t> </a:t>
            </a:r>
            <a:r>
              <a:rPr lang="ar-SA" sz="3200" b="1" i="1" dirty="0" err="1" smtClean="0">
                <a:solidFill>
                  <a:srgbClr val="7030A0"/>
                </a:solidFill>
              </a:rPr>
              <a:t>الأذنية</a:t>
            </a:r>
            <a:r>
              <a:rPr lang="ar-SA" sz="3200" b="1" dirty="0" smtClean="0"/>
              <a:t> </a:t>
            </a:r>
          </a:p>
          <a:p>
            <a:pPr algn="ctr">
              <a:buNone/>
            </a:pPr>
            <a:r>
              <a:rPr lang="ar-SA" sz="3200" b="1" dirty="0" smtClean="0"/>
              <a:t>2- إسعاف </a:t>
            </a:r>
            <a:r>
              <a:rPr lang="ar-SA" sz="3200" b="1" i="1" dirty="0" smtClean="0">
                <a:solidFill>
                  <a:srgbClr val="7030A0"/>
                </a:solidFill>
              </a:rPr>
              <a:t>الداخلية رجال</a:t>
            </a:r>
            <a:r>
              <a:rPr lang="ar-SA" sz="3200" b="1" dirty="0" smtClean="0"/>
              <a:t>                 8- </a:t>
            </a:r>
            <a:r>
              <a:rPr lang="ar-SA" sz="3200" b="1" i="1" dirty="0" smtClean="0">
                <a:solidFill>
                  <a:srgbClr val="7030A0"/>
                </a:solidFill>
              </a:rPr>
              <a:t>الأشعة</a:t>
            </a:r>
            <a:r>
              <a:rPr lang="ar-SA" sz="3200" b="1" dirty="0" smtClean="0"/>
              <a:t> ا</a:t>
            </a:r>
            <a:r>
              <a:rPr lang="ar-SY" sz="3200" b="1" dirty="0" smtClean="0"/>
              <a:t>لإ</a:t>
            </a:r>
            <a:r>
              <a:rPr lang="ar-SA" sz="3200" b="1" dirty="0" smtClean="0"/>
              <a:t>سعافية</a:t>
            </a:r>
          </a:p>
          <a:p>
            <a:pPr algn="ctr">
              <a:buNone/>
            </a:pPr>
            <a:r>
              <a:rPr lang="ar-SA" sz="3200" b="1" dirty="0" smtClean="0"/>
              <a:t>3- إسعاف </a:t>
            </a:r>
            <a:r>
              <a:rPr lang="ar-SA" sz="3200" b="1" i="1" dirty="0" smtClean="0">
                <a:solidFill>
                  <a:srgbClr val="7030A0"/>
                </a:solidFill>
              </a:rPr>
              <a:t>الداخلية نساء</a:t>
            </a:r>
            <a:r>
              <a:rPr lang="ar-SA" sz="3200" b="1" dirty="0" smtClean="0"/>
              <a:t>                  9- </a:t>
            </a:r>
            <a:r>
              <a:rPr lang="ar-SY" sz="3200" b="1" i="1" dirty="0" smtClean="0">
                <a:solidFill>
                  <a:srgbClr val="7030A0"/>
                </a:solidFill>
              </a:rPr>
              <a:t>الإ</a:t>
            </a:r>
            <a:r>
              <a:rPr lang="ar-SA" sz="3200" b="1" i="1" dirty="0" smtClean="0">
                <a:solidFill>
                  <a:srgbClr val="7030A0"/>
                </a:solidFill>
              </a:rPr>
              <a:t>يكو </a:t>
            </a:r>
            <a:r>
              <a:rPr lang="ar-SA" sz="3200" b="1" dirty="0" smtClean="0"/>
              <a:t>الإسعاف</a:t>
            </a:r>
            <a:r>
              <a:rPr lang="ar-SY" sz="3200" b="1" dirty="0" smtClean="0"/>
              <a:t>ي</a:t>
            </a:r>
            <a:endParaRPr lang="ar-SA" sz="3200" b="1" dirty="0" smtClean="0"/>
          </a:p>
          <a:p>
            <a:pPr algn="ctr">
              <a:buNone/>
            </a:pPr>
            <a:r>
              <a:rPr lang="ar-SA" sz="3200" b="1" dirty="0" smtClean="0"/>
              <a:t>4- إسعاف </a:t>
            </a:r>
            <a:r>
              <a:rPr lang="ar-SA" sz="3200" b="1" i="1" dirty="0" smtClean="0">
                <a:solidFill>
                  <a:srgbClr val="7030A0"/>
                </a:solidFill>
              </a:rPr>
              <a:t>الأطفال  </a:t>
            </a:r>
            <a:r>
              <a:rPr lang="ar-SA" sz="3200" b="1" dirty="0" smtClean="0"/>
              <a:t>                   10 - </a:t>
            </a:r>
            <a:r>
              <a:rPr lang="ar-SA" sz="3200" b="1" i="1" dirty="0" smtClean="0">
                <a:solidFill>
                  <a:srgbClr val="7030A0"/>
                </a:solidFill>
              </a:rPr>
              <a:t>المخبر</a:t>
            </a:r>
            <a:r>
              <a:rPr lang="ar-SA" sz="3200" b="1" dirty="0" smtClean="0"/>
              <a:t> ا</a:t>
            </a:r>
            <a:r>
              <a:rPr lang="ar-SY" sz="3200" b="1" dirty="0" smtClean="0"/>
              <a:t>لإ</a:t>
            </a:r>
            <a:r>
              <a:rPr lang="ar-SA" sz="3200" b="1" dirty="0" smtClean="0"/>
              <a:t>سعافي</a:t>
            </a:r>
          </a:p>
          <a:p>
            <a:pPr algn="ctr">
              <a:buNone/>
            </a:pPr>
            <a:r>
              <a:rPr lang="ar-SA" sz="3200" b="1" dirty="0" smtClean="0"/>
              <a:t>5- </a:t>
            </a:r>
            <a:r>
              <a:rPr lang="ar-SA" sz="3200" b="1" i="1" dirty="0" smtClean="0">
                <a:solidFill>
                  <a:srgbClr val="7030A0"/>
                </a:solidFill>
              </a:rPr>
              <a:t>العناية </a:t>
            </a:r>
            <a:r>
              <a:rPr lang="ar-SY" sz="3200" b="1" i="1" dirty="0" smtClean="0">
                <a:solidFill>
                  <a:srgbClr val="7030A0"/>
                </a:solidFill>
              </a:rPr>
              <a:t>المشددة</a:t>
            </a:r>
            <a:r>
              <a:rPr lang="ar-SA" sz="3200" b="1" dirty="0" smtClean="0"/>
              <a:t>ا</a:t>
            </a:r>
            <a:r>
              <a:rPr lang="ar-SY" sz="3200" b="1" dirty="0" smtClean="0"/>
              <a:t>لإ</a:t>
            </a:r>
            <a:r>
              <a:rPr lang="ar-SA" sz="3200" b="1" dirty="0" smtClean="0"/>
              <a:t>سعافي</a:t>
            </a:r>
            <a:r>
              <a:rPr lang="ar-SY" sz="3200" b="1" dirty="0" smtClean="0"/>
              <a:t>ة</a:t>
            </a:r>
            <a:r>
              <a:rPr lang="ar-SA" sz="3200" b="1" dirty="0" smtClean="0"/>
              <a:t>            11- </a:t>
            </a:r>
            <a:r>
              <a:rPr lang="ar-SY" sz="3200" b="1" i="1" dirty="0" smtClean="0">
                <a:solidFill>
                  <a:srgbClr val="7030A0"/>
                </a:solidFill>
              </a:rPr>
              <a:t>الأ</a:t>
            </a:r>
            <a:r>
              <a:rPr lang="ar-SA" sz="3200" b="1" i="1" dirty="0" smtClean="0">
                <a:solidFill>
                  <a:srgbClr val="7030A0"/>
                </a:solidFill>
              </a:rPr>
              <a:t>رشيف </a:t>
            </a:r>
            <a:r>
              <a:rPr lang="ar-SA" sz="3200" b="1" dirty="0" smtClean="0"/>
              <a:t>الإسعاف</a:t>
            </a:r>
            <a:r>
              <a:rPr lang="ar-SY" sz="3200" b="1" dirty="0" smtClean="0"/>
              <a:t>ي</a:t>
            </a:r>
            <a:endParaRPr lang="ar-SA" sz="3200" b="1" dirty="0" smtClean="0"/>
          </a:p>
          <a:p>
            <a:pPr algn="ctr">
              <a:buNone/>
            </a:pPr>
            <a:r>
              <a:rPr lang="ar-SA" sz="3200" b="1" dirty="0" smtClean="0"/>
              <a:t>6- </a:t>
            </a:r>
            <a:r>
              <a:rPr lang="ar-SA" sz="3200" b="1" i="1" dirty="0" smtClean="0">
                <a:solidFill>
                  <a:srgbClr val="7030A0"/>
                </a:solidFill>
              </a:rPr>
              <a:t>العمليات</a:t>
            </a:r>
            <a:r>
              <a:rPr lang="ar-SA" sz="3200" b="1" dirty="0" smtClean="0"/>
              <a:t> ا</a:t>
            </a:r>
            <a:r>
              <a:rPr lang="ar-SY" sz="3200" b="1" dirty="0" smtClean="0"/>
              <a:t>لإ</a:t>
            </a:r>
            <a:r>
              <a:rPr lang="ar-SA" sz="3200" b="1" dirty="0" smtClean="0"/>
              <a:t>سعافية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pPr algn="ctr"/>
            <a:r>
              <a:rPr lang="ar-SA" sz="5400" b="1" dirty="0" smtClean="0">
                <a:solidFill>
                  <a:srgbClr val="FF0000"/>
                </a:solidFill>
              </a:rPr>
              <a:t>الكادر البشري في قسم الإسعاف</a:t>
            </a:r>
            <a:endParaRPr lang="ar-SA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714348" y="1235762"/>
          <a:ext cx="7715304" cy="5273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28826"/>
                <a:gridCol w="1928826"/>
                <a:gridCol w="1928826"/>
                <a:gridCol w="1928826"/>
              </a:tblGrid>
              <a:tr h="655741"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خلال الدوام الرسمي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خارج أوقات الدوام الرسمي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العدد الكامل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574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الأطباء</a:t>
                      </a:r>
                      <a:r>
                        <a:rPr lang="ar-SA" sz="2000" baseline="0" dirty="0" smtClean="0">
                          <a:solidFill>
                            <a:sysClr val="windowText" lastClr="000000"/>
                          </a:solidFill>
                        </a:rPr>
                        <a:t> الاختصاصيون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dirty="0" smtClean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dirty="0" smtClean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dirty="0" smtClean="0">
                          <a:solidFill>
                            <a:sysClr val="windowText" lastClr="000000"/>
                          </a:solidFill>
                        </a:rPr>
                        <a:t>20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63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الأطباء المقيمون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حسب البرامج</a:t>
                      </a:r>
                      <a:r>
                        <a:rPr lang="ar-SA" sz="2000" baseline="0" dirty="0" smtClean="0">
                          <a:solidFill>
                            <a:sysClr val="windowText" lastClr="000000"/>
                          </a:solidFill>
                        </a:rPr>
                        <a:t> الشهرية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36">
                <a:tc>
                  <a:txBody>
                    <a:bodyPr/>
                    <a:lstStyle/>
                    <a:p>
                      <a:pPr algn="ctr" rtl="1"/>
                      <a:r>
                        <a:rPr lang="ar-SY" sz="2000" dirty="0" smtClean="0">
                          <a:solidFill>
                            <a:sysClr val="windowText" lastClr="000000"/>
                          </a:solidFill>
                        </a:rPr>
                        <a:t>الإداريين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dirty="0" smtClean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-</a:t>
                      </a:r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dirty="0" smtClean="0"/>
                        <a:t>10</a:t>
                      </a:r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63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التمريض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30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16 ثلاث فئات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dirty="0" smtClean="0">
                          <a:solidFill>
                            <a:sysClr val="windowText" lastClr="000000"/>
                          </a:solidFill>
                        </a:rPr>
                        <a:t>85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63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فنيي التخدير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2 ثلاث فئات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63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فنيي الأشعة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4 أربع فئات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20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63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فنيي المخبر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4 أربع فئات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dirty="0" smtClean="0">
                          <a:solidFill>
                            <a:sysClr val="windowText" lastClr="000000"/>
                          </a:solidFill>
                        </a:rPr>
                        <a:t>34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63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موظفو الأرشيف</a:t>
                      </a:r>
                      <a:r>
                        <a:rPr lang="ar-SY" sz="2000" dirty="0" smtClean="0">
                          <a:solidFill>
                            <a:sysClr val="windowText" lastClr="000000"/>
                          </a:solidFill>
                        </a:rPr>
                        <a:t> والتوثيق 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r>
                        <a:rPr lang="ar-SY" sz="2000" dirty="0" smtClean="0">
                          <a:solidFill>
                            <a:sysClr val="windowText" lastClr="000000"/>
                          </a:solidFill>
                        </a:rPr>
                        <a:t>+2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ar-SY" sz="2000" dirty="0" smtClean="0">
                          <a:solidFill>
                            <a:sysClr val="windowText" lastClr="000000"/>
                          </a:solidFill>
                        </a:rPr>
                        <a:t>+3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dirty="0" smtClean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63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عمال نقل المرضى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6فئتين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20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63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عمال النظافة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5 فئتين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ysClr val="windowText" lastClr="000000"/>
                          </a:solidFill>
                        </a:rPr>
                        <a:t>16</a:t>
                      </a:r>
                      <a:endParaRPr lang="ar-S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ar-SA" sz="6000" b="1" dirty="0" smtClean="0">
                <a:solidFill>
                  <a:srgbClr val="0070C0"/>
                </a:solidFill>
              </a:rPr>
              <a:t>أولاً : </a:t>
            </a:r>
            <a:r>
              <a:rPr lang="ar-SA" sz="6000" b="1" dirty="0" smtClean="0">
                <a:solidFill>
                  <a:srgbClr val="FF0000"/>
                </a:solidFill>
              </a:rPr>
              <a:t>وحدة إسعاف الحوادث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SA" sz="2000" dirty="0" smtClean="0"/>
              <a:t>عدد أسرة الفحص :</a:t>
            </a:r>
            <a:r>
              <a:rPr lang="ar-SY" sz="2000" dirty="0" smtClean="0"/>
              <a:t>10</a:t>
            </a:r>
            <a:r>
              <a:rPr lang="ar-SA" sz="2000" dirty="0" smtClean="0"/>
              <a:t> أسرة</a:t>
            </a:r>
            <a:endParaRPr lang="ar-EG" sz="2000" dirty="0" smtClean="0"/>
          </a:p>
          <a:p>
            <a:pPr algn="r">
              <a:buNone/>
            </a:pPr>
            <a:r>
              <a:rPr lang="ar-EG" sz="2400" dirty="0" smtClean="0">
                <a:solidFill>
                  <a:srgbClr val="C00000"/>
                </a:solidFill>
              </a:rPr>
              <a:t>عدد المرضى </a:t>
            </a:r>
            <a:r>
              <a:rPr lang="ar-EG" sz="2000" dirty="0" smtClean="0"/>
              <a:t>خلا</a:t>
            </a:r>
            <a:r>
              <a:rPr lang="ar-SY" sz="2000" dirty="0" smtClean="0"/>
              <a:t>ل عام</a:t>
            </a:r>
            <a:r>
              <a:rPr lang="ar-SY" sz="2400" dirty="0" smtClean="0">
                <a:solidFill>
                  <a:srgbClr val="C00000"/>
                </a:solidFill>
              </a:rPr>
              <a:t>2011</a:t>
            </a:r>
            <a:r>
              <a:rPr lang="ar-SY" sz="2000" dirty="0" smtClean="0"/>
              <a:t>  :  </a:t>
            </a:r>
            <a:r>
              <a:rPr lang="ar-SY" sz="2400" b="1" dirty="0" smtClean="0"/>
              <a:t>116868 </a:t>
            </a:r>
            <a:r>
              <a:rPr lang="ar-EG" sz="2400" b="1" dirty="0" smtClean="0"/>
              <a:t> مريض</a:t>
            </a:r>
            <a:endParaRPr lang="ar-EG" sz="2000" b="1" dirty="0" smtClean="0"/>
          </a:p>
          <a:p>
            <a:pPr algn="r">
              <a:buNone/>
            </a:pPr>
            <a:r>
              <a:rPr lang="ar-EG" sz="2000" dirty="0" smtClean="0"/>
              <a:t>عدد المرضى </a:t>
            </a:r>
            <a:r>
              <a:rPr lang="ar-SY" sz="2400" dirty="0" smtClean="0">
                <a:solidFill>
                  <a:srgbClr val="C00000"/>
                </a:solidFill>
              </a:rPr>
              <a:t>حتى نهاية شهر أيار 2012 </a:t>
            </a:r>
            <a:r>
              <a:rPr lang="ar-SY" sz="2000" dirty="0" smtClean="0"/>
              <a:t>: </a:t>
            </a:r>
            <a:r>
              <a:rPr lang="ar-SY" sz="2400" b="1" dirty="0" smtClean="0"/>
              <a:t>41496</a:t>
            </a:r>
            <a:r>
              <a:rPr lang="ar-EG" sz="2000" dirty="0" smtClean="0"/>
              <a:t> مريض</a:t>
            </a:r>
            <a:r>
              <a:rPr lang="ar-SY" sz="2000" dirty="0" smtClean="0"/>
              <a:t> ومقارنة مع </a:t>
            </a:r>
            <a:r>
              <a:rPr lang="ar-SY" sz="2400" b="1" dirty="0" smtClean="0"/>
              <a:t>34605</a:t>
            </a:r>
            <a:r>
              <a:rPr lang="ar-SY" sz="2000" dirty="0" smtClean="0"/>
              <a:t> خلال 2011</a:t>
            </a:r>
            <a:endParaRPr lang="ar-SA" sz="2000" dirty="0" smtClean="0"/>
          </a:p>
          <a:p>
            <a:pPr>
              <a:buNone/>
            </a:pPr>
            <a:r>
              <a:rPr lang="ar-SA" sz="2400" b="1" dirty="0" smtClean="0">
                <a:solidFill>
                  <a:srgbClr val="C00000"/>
                </a:solidFill>
              </a:rPr>
              <a:t>التجهيزات </a:t>
            </a:r>
            <a:r>
              <a:rPr lang="ar-SA" sz="2000" dirty="0" smtClean="0"/>
              <a:t>: - أسرة فحص عدد </a:t>
            </a:r>
            <a:r>
              <a:rPr lang="ar-SY" sz="2000" dirty="0" smtClean="0"/>
              <a:t>10</a:t>
            </a:r>
            <a:r>
              <a:rPr lang="ar-SA" sz="2000" dirty="0" smtClean="0"/>
              <a:t>- أجهزة قياس ضغط  - أجهزة نيغاتوسكوب – </a:t>
            </a:r>
            <a:r>
              <a:rPr lang="ar-SY" sz="2000" dirty="0" smtClean="0"/>
              <a:t>كمبيوتر-</a:t>
            </a:r>
            <a:r>
              <a:rPr lang="ar-SA" sz="2000" dirty="0" smtClean="0"/>
              <a:t>غرفة تركيب جبس</a:t>
            </a:r>
            <a:r>
              <a:rPr lang="ar-SY" sz="2000" dirty="0" smtClean="0"/>
              <a:t>.</a:t>
            </a:r>
            <a:endParaRPr lang="ar-SA" sz="2000" dirty="0" smtClean="0"/>
          </a:p>
          <a:p>
            <a:pPr>
              <a:buNone/>
            </a:pPr>
            <a:endParaRPr lang="ar-SA" sz="1800" dirty="0" smtClean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27584" y="3877414"/>
          <a:ext cx="7572433" cy="27567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00315"/>
                <a:gridCol w="2614595"/>
                <a:gridCol w="2757523"/>
              </a:tblGrid>
              <a:tr h="347367">
                <a:tc>
                  <a:txBody>
                    <a:bodyPr/>
                    <a:lstStyle/>
                    <a:p>
                      <a:pPr algn="ctr" rtl="1"/>
                      <a:endParaRPr lang="ar-SA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الدوام الصباحي</a:t>
                      </a:r>
                      <a:endParaRPr lang="ar-SA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الدوام المسائي</a:t>
                      </a:r>
                      <a:endParaRPr lang="ar-SA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2602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الأطباء الاختصاصيون</a:t>
                      </a:r>
                      <a:endParaRPr lang="ar-SA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ar-SA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جراحة عامة</a:t>
                      </a:r>
                    </a:p>
                    <a:p>
                      <a:pPr algn="ctr" rtl="1"/>
                      <a:r>
                        <a:rPr lang="ar-SA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 جراحة عظمية</a:t>
                      </a:r>
                    </a:p>
                    <a:p>
                      <a:pPr algn="ctr" rtl="1"/>
                      <a:r>
                        <a:rPr lang="ar-SA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 طب طوارئ</a:t>
                      </a:r>
                      <a:endParaRPr lang="ar-SA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 جراحة عامة </a:t>
                      </a:r>
                    </a:p>
                    <a:p>
                      <a:pPr algn="ctr" rtl="1"/>
                      <a:r>
                        <a:rPr lang="ar-SA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2 جراحة عظمية</a:t>
                      </a:r>
                      <a:endParaRPr lang="ar-SY" sz="18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ar-SY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3 طب طوارئ</a:t>
                      </a:r>
                      <a:endParaRPr lang="ar-SA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2602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الأطباء المقيمون</a:t>
                      </a:r>
                      <a:endParaRPr lang="ar-SA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ar-SA" sz="1800" b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جراحة عامة</a:t>
                      </a:r>
                    </a:p>
                    <a:p>
                      <a:pPr algn="ctr" rtl="1"/>
                      <a:r>
                        <a:rPr lang="ar-SY" sz="1800" b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ar-SA" sz="1800" b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جراحة عظمية </a:t>
                      </a:r>
                    </a:p>
                    <a:p>
                      <a:pPr algn="ctr" rtl="1"/>
                      <a:r>
                        <a:rPr lang="ar-SY" sz="1800" b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ar-SA" sz="1800" b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جراحة فكية</a:t>
                      </a:r>
                      <a:endParaRPr lang="ar-SA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2 جراحة عامة</a:t>
                      </a:r>
                    </a:p>
                    <a:p>
                      <a:pPr algn="ctr" rtl="1"/>
                      <a:r>
                        <a:rPr lang="ar-SA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2 جراحة عظمية</a:t>
                      </a:r>
                    </a:p>
                    <a:p>
                      <a:pPr algn="ctr" rtl="1"/>
                      <a:r>
                        <a:rPr lang="ar-SA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 جراحة فكية</a:t>
                      </a:r>
                      <a:endParaRPr lang="ar-SA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736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التمريض</a:t>
                      </a:r>
                      <a:endParaRPr lang="ar-SA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8 تمريض</a:t>
                      </a:r>
                      <a:endParaRPr lang="ar-SA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4 تمريض</a:t>
                      </a:r>
                      <a:endParaRPr lang="ar-SA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484784"/>
          </a:xfrm>
        </p:spPr>
        <p:txBody>
          <a:bodyPr>
            <a:normAutofit/>
          </a:bodyPr>
          <a:lstStyle/>
          <a:p>
            <a:pPr algn="ctr"/>
            <a:r>
              <a:rPr lang="ar-SA" sz="5400" b="1" dirty="0" smtClean="0">
                <a:solidFill>
                  <a:srgbClr val="FF0000"/>
                </a:solidFill>
              </a:rPr>
              <a:t>إحصائيات مرضى إسعاف الحوادث</a:t>
            </a:r>
            <a:endParaRPr lang="en-US" sz="5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5279" y="1700807"/>
          <a:ext cx="5199182" cy="4979872"/>
        </p:xfrm>
        <a:graphic>
          <a:graphicData uri="http://schemas.openxmlformats.org/drawingml/2006/table">
            <a:tbl>
              <a:tblPr rtl="1"/>
              <a:tblGrid>
                <a:gridCol w="2260621"/>
                <a:gridCol w="821075"/>
                <a:gridCol w="821075"/>
                <a:gridCol w="475336"/>
                <a:gridCol w="821075"/>
              </a:tblGrid>
              <a:tr h="35679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Calibri"/>
                          <a:ea typeface="Times New Roman"/>
                          <a:cs typeface="Arial"/>
                        </a:rPr>
                        <a:t>تصنيف الحالات الإسعافية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Times New Roman"/>
                          <a:cs typeface="Arial"/>
                        </a:rPr>
                        <a:t>العدد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Calibri"/>
                          <a:ea typeface="Times New Roman"/>
                          <a:cs typeface="Arial"/>
                        </a:rPr>
                        <a:t>المعدل اليومي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89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2011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2012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2011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2012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78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حالات الرضوض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28025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29690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183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195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78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حالات الجروح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3802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5135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25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34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78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حالات السقوط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2412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3467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Calibri"/>
                          <a:ea typeface="Times New Roman"/>
                          <a:cs typeface="Arial"/>
                        </a:rPr>
                        <a:t>23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78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حالات حوادث السير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1254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1065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78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حالات الحروق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599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653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78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حالات الطلق الناري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90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370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78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حالات طعن السكين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122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331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78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حالات المشاجرة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990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1659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78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التسمم الدوائي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365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243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78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التسمم الغذائي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111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91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78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التسمم بمواد كيماوية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72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124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78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تسممات أخرى / لدغ حشرات /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32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78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المجموع العام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37874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42856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248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282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78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الأمراض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79399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81708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519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538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78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عدد الوفيات في قسم الإسعاف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42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9188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عدد المقبولين في قسم الإسعاف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5206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Calibri"/>
                          <a:ea typeface="Times New Roman"/>
                          <a:cs typeface="Arial"/>
                        </a:rPr>
                        <a:t>34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789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</a:rPr>
              <a:t>احصائية مرضى اسعاف الداخلية ( نساء – رجال)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endParaRPr lang="ar-SA" sz="2000" dirty="0" smtClean="0"/>
          </a:p>
          <a:p>
            <a:pPr algn="r" rtl="1">
              <a:buNone/>
            </a:pPr>
            <a:r>
              <a:rPr lang="ar-EG" sz="2000" dirty="0" smtClean="0"/>
              <a:t>عدد المرضى الداخلية خلال عام </a:t>
            </a:r>
            <a:r>
              <a:rPr lang="ar-SY" sz="2000" u="sng" dirty="0" smtClean="0">
                <a:solidFill>
                  <a:srgbClr val="C00000"/>
                </a:solidFill>
              </a:rPr>
              <a:t>2011</a:t>
            </a:r>
            <a:r>
              <a:rPr lang="ar-EG" sz="2000" dirty="0" smtClean="0"/>
              <a:t> : </a:t>
            </a:r>
            <a:r>
              <a:rPr lang="ar-SY" sz="2800" b="1" dirty="0" smtClean="0">
                <a:solidFill>
                  <a:srgbClr val="C00000"/>
                </a:solidFill>
              </a:rPr>
              <a:t>106549</a:t>
            </a:r>
            <a:r>
              <a:rPr lang="ar-EG" sz="2000" dirty="0" smtClean="0"/>
              <a:t>مريض</a:t>
            </a:r>
          </a:p>
          <a:p>
            <a:pPr algn="r" rtl="1">
              <a:buNone/>
            </a:pPr>
            <a:r>
              <a:rPr lang="ar-EG" sz="2000" dirty="0" smtClean="0"/>
              <a:t>عدد المرضى الداخلية </a:t>
            </a:r>
            <a:r>
              <a:rPr lang="ar-SY" sz="2000" dirty="0" smtClean="0"/>
              <a:t>حتى نهاية شهر </a:t>
            </a:r>
            <a:r>
              <a:rPr lang="ar-SY" sz="2000" u="sng" dirty="0" smtClean="0">
                <a:solidFill>
                  <a:srgbClr val="C00000"/>
                </a:solidFill>
              </a:rPr>
              <a:t>أيار 2012</a:t>
            </a:r>
            <a:r>
              <a:rPr lang="ar-SY" sz="2000" dirty="0" smtClean="0"/>
              <a:t> : </a:t>
            </a:r>
            <a:r>
              <a:rPr lang="ar-SY" sz="2800" dirty="0" smtClean="0">
                <a:solidFill>
                  <a:srgbClr val="C00000"/>
                </a:solidFill>
              </a:rPr>
              <a:t>42391</a:t>
            </a:r>
            <a:r>
              <a:rPr lang="ar-SY" sz="2000" dirty="0" smtClean="0"/>
              <a:t> مريض ، مقارنة مع</a:t>
            </a:r>
            <a:r>
              <a:rPr lang="ar-SY" sz="2400" b="1" dirty="0" smtClean="0">
                <a:solidFill>
                  <a:srgbClr val="C00000"/>
                </a:solidFill>
              </a:rPr>
              <a:t> 39656 </a:t>
            </a:r>
            <a:r>
              <a:rPr lang="ar-SY" sz="2000" dirty="0" smtClean="0"/>
              <a:t>عام 2011</a:t>
            </a:r>
            <a:endParaRPr lang="ar-EG" sz="2000" dirty="0" smtClean="0"/>
          </a:p>
          <a:p>
            <a:pPr algn="r" rtl="1"/>
            <a:endParaRPr lang="ar-SA" sz="2000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835696" y="3861048"/>
          <a:ext cx="6096000" cy="261794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92909"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/>
                        <a:t>نوع</a:t>
                      </a:r>
                      <a:r>
                        <a:rPr lang="ar-SA" sz="1800" baseline="0" dirty="0" smtClean="0"/>
                        <a:t> الحالة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/>
                        <a:t>عدد المرضى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/>
                        <a:t>المعدل اليومي</a:t>
                      </a:r>
                      <a:endParaRPr lang="ar-SA" sz="1800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تخطيط القلب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 smtClean="0"/>
                        <a:t>7815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 smtClean="0"/>
                        <a:t>21</a:t>
                      </a:r>
                      <a:endParaRPr lang="ar-SA" sz="2000" b="1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تسمم دوائي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000" b="1" dirty="0" smtClean="0"/>
                        <a:t>1008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000" b="1" dirty="0" smtClean="0"/>
                        <a:t>3</a:t>
                      </a:r>
                      <a:endParaRPr lang="ar-SA" sz="2000" b="1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تسمم</a:t>
                      </a:r>
                      <a:r>
                        <a:rPr lang="ar-SA" sz="2000" b="1" baseline="0" dirty="0" smtClean="0"/>
                        <a:t> غذائي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 smtClean="0"/>
                        <a:t>404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 smtClean="0"/>
                        <a:t>1</a:t>
                      </a:r>
                      <a:endParaRPr lang="ar-SA" sz="2000" b="1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تسمم بمواد كيمائية 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 smtClean="0"/>
                        <a:t>270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 smtClean="0"/>
                        <a:t>1</a:t>
                      </a:r>
                      <a:endParaRPr lang="ar-SA" sz="2000" b="1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لدغات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 smtClean="0"/>
                        <a:t>495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 smtClean="0"/>
                        <a:t>1</a:t>
                      </a:r>
                      <a:endParaRPr lang="ar-SA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b="1" dirty="0" smtClean="0">
                <a:solidFill>
                  <a:srgbClr val="0070C0"/>
                </a:solidFill>
              </a:rPr>
              <a:t>ثانياً : </a:t>
            </a:r>
            <a:r>
              <a:rPr lang="ar-SA" sz="6000" b="1" dirty="0" smtClean="0">
                <a:solidFill>
                  <a:srgbClr val="FF0000"/>
                </a:solidFill>
              </a:rPr>
              <a:t>وحدة إسعاف الداخلية رجال 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sz="2000" dirty="0" smtClean="0"/>
              <a:t>التجهيزات : - أسرة فحص عدد 5- أجهزة قياس ضغط  - جهازنيغاتوسكوب – جهاز تخطيط قلب – أجهزة ارذاذ</a:t>
            </a:r>
            <a:r>
              <a:rPr lang="ar-SA" sz="1800" dirty="0" smtClean="0"/>
              <a:t>.</a:t>
            </a:r>
            <a:r>
              <a:rPr lang="ar-SY" sz="1800" dirty="0" smtClean="0"/>
              <a:t>- كمبيوتر</a:t>
            </a:r>
            <a:endParaRPr lang="ar-SA" sz="1800" dirty="0" smtClean="0"/>
          </a:p>
          <a:p>
            <a:pPr>
              <a:buNone/>
            </a:pPr>
            <a:endParaRPr lang="ar-SA" sz="1800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28664" y="3000372"/>
          <a:ext cx="7215187" cy="254461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85960"/>
                <a:gridCol w="2571732"/>
                <a:gridCol w="2557495"/>
              </a:tblGrid>
              <a:tr h="632227">
                <a:tc>
                  <a:txBody>
                    <a:bodyPr/>
                    <a:lstStyle/>
                    <a:p>
                      <a:pPr algn="ctr" rtl="1"/>
                      <a:endParaRPr lang="ar-SA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الدوام</a:t>
                      </a:r>
                      <a:r>
                        <a:rPr lang="ar-SA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الصباحي</a:t>
                      </a:r>
                      <a:endParaRPr lang="ar-SA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الدوام المسائي</a:t>
                      </a:r>
                      <a:endParaRPr lang="ar-SA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الأطباء الاختصاصيون</a:t>
                      </a:r>
                      <a:endParaRPr lang="ar-SA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 طب طوارئ</a:t>
                      </a:r>
                      <a:endParaRPr lang="ar-SA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-</a:t>
                      </a:r>
                      <a:endParaRPr lang="ar-SA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الأطباء المقيمون</a:t>
                      </a:r>
                      <a:endParaRPr lang="ar-SA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ar-SA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داخلية</a:t>
                      </a:r>
                      <a:endParaRPr lang="ar-SA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ar-SA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داخلية</a:t>
                      </a:r>
                      <a:endParaRPr lang="ar-SA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222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التمريض</a:t>
                      </a:r>
                      <a:endParaRPr lang="ar-SA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2 تمريض</a:t>
                      </a:r>
                      <a:endParaRPr lang="ar-SA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ar-SA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تمريض</a:t>
                      </a:r>
                      <a:endParaRPr lang="ar-SA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Y" sz="7200" b="1" i="1" dirty="0" smtClean="0">
                <a:solidFill>
                  <a:srgbClr val="C00000"/>
                </a:solidFill>
              </a:rPr>
              <a:t>قسم الإسعاف في مشفى دمشق</a:t>
            </a:r>
            <a:endParaRPr lang="en-US" sz="72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ar-SY" sz="7200" b="1" dirty="0" smtClean="0">
              <a:solidFill>
                <a:srgbClr val="FF0000"/>
              </a:solidFill>
              <a:latin typeface="AngsanaUPC" pitchFamily="18" charset="-34"/>
            </a:endParaRPr>
          </a:p>
          <a:p>
            <a:pPr algn="ctr">
              <a:buNone/>
            </a:pPr>
            <a:endParaRPr lang="ar-SA" sz="7200" b="1" dirty="0" smtClean="0">
              <a:solidFill>
                <a:srgbClr val="FF0000"/>
              </a:solidFill>
              <a:latin typeface="AngsanaUPC" pitchFamily="18" charset="-34"/>
            </a:endParaRPr>
          </a:p>
          <a:p>
            <a:pPr algn="ctr">
              <a:buNone/>
            </a:pPr>
            <a:r>
              <a:rPr lang="ar-SY" sz="7200" b="1" dirty="0" smtClean="0">
                <a:solidFill>
                  <a:srgbClr val="FF0000"/>
                </a:solidFill>
                <a:latin typeface="AngsanaUPC" pitchFamily="18" charset="-34"/>
              </a:rPr>
              <a:t> </a:t>
            </a:r>
            <a:r>
              <a:rPr lang="ar-SY" sz="7200" b="1" i="1" dirty="0" smtClean="0">
                <a:solidFill>
                  <a:srgbClr val="FF0000"/>
                </a:solidFill>
                <a:latin typeface="AngsanaUPC" pitchFamily="18" charset="-34"/>
              </a:rPr>
              <a:t>د.محمود ناجي</a:t>
            </a:r>
          </a:p>
          <a:p>
            <a:pPr algn="ctr">
              <a:buNone/>
            </a:pPr>
            <a:r>
              <a:rPr lang="ar-SY" sz="3200" dirty="0" smtClean="0">
                <a:solidFill>
                  <a:schemeClr val="accent1"/>
                </a:solidFill>
              </a:rPr>
              <a:t>إختصاصي طب طوارئ</a:t>
            </a:r>
          </a:p>
          <a:p>
            <a:pPr algn="ctr">
              <a:buNone/>
            </a:pPr>
            <a:r>
              <a:rPr lang="ar-SY" sz="3200" dirty="0" smtClean="0">
                <a:solidFill>
                  <a:schemeClr val="accent2">
                    <a:lumMod val="50000"/>
                  </a:schemeClr>
                </a:solidFill>
              </a:rPr>
              <a:t>رئيس قسم الإسعاف - مشفى دمشق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damascus hospi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6912768" cy="244827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ar-SA" sz="6000" b="1" dirty="0" smtClean="0">
                <a:solidFill>
                  <a:srgbClr val="0070C0"/>
                </a:solidFill>
              </a:rPr>
              <a:t>ثالثاً : </a:t>
            </a:r>
            <a:r>
              <a:rPr lang="ar-SA" sz="6000" b="1" dirty="0" smtClean="0">
                <a:solidFill>
                  <a:srgbClr val="FF0000"/>
                </a:solidFill>
              </a:rPr>
              <a:t>وحدة إسعاف الداخلية نساء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844824"/>
            <a:ext cx="8229600" cy="4252752"/>
          </a:xfrm>
        </p:spPr>
        <p:txBody>
          <a:bodyPr/>
          <a:lstStyle/>
          <a:p>
            <a:pPr>
              <a:buNone/>
            </a:pPr>
            <a:r>
              <a:rPr lang="ar-SA" sz="2000" dirty="0" smtClean="0"/>
              <a:t>التجهيزات : - أسرة فحص عدد 5- أجهزة قياس ضغط  - جهازنيغاتوسكوب – جهاز تخطيط قلب – أجهزة ارذاذ.</a:t>
            </a:r>
          </a:p>
          <a:p>
            <a:pPr>
              <a:buNone/>
            </a:pPr>
            <a:endParaRPr lang="ar-SA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000103" y="3000372"/>
          <a:ext cx="7358112" cy="2928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52704"/>
                <a:gridCol w="2452704"/>
                <a:gridCol w="2452704"/>
              </a:tblGrid>
              <a:tr h="73224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الدوام الصباحي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الدوام المسائي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22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الأطباء الاختصاصيون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1 طب طوارئ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22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الأطباء المقيمون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 داخلية 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 داخلية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22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التمريض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2 تمريض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 تمريض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b="1" dirty="0" smtClean="0">
                <a:solidFill>
                  <a:srgbClr val="0070C0"/>
                </a:solidFill>
              </a:rPr>
              <a:t>رابعاً : </a:t>
            </a:r>
            <a:r>
              <a:rPr lang="ar-SA" sz="6000" b="1" dirty="0" smtClean="0">
                <a:solidFill>
                  <a:srgbClr val="FF0000"/>
                </a:solidFill>
              </a:rPr>
              <a:t>وحدة إسعاف الأطفال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SA" sz="2000" dirty="0" smtClean="0"/>
              <a:t>عدد المرضى </a:t>
            </a:r>
            <a:r>
              <a:rPr lang="ar-EG" sz="2000" dirty="0" smtClean="0"/>
              <a:t>خل</a:t>
            </a:r>
            <a:r>
              <a:rPr lang="ar-SY" sz="2000" dirty="0" smtClean="0"/>
              <a:t>ال </a:t>
            </a:r>
            <a:r>
              <a:rPr lang="ar-SY" sz="2000" dirty="0" smtClean="0">
                <a:solidFill>
                  <a:srgbClr val="C00000"/>
                </a:solidFill>
              </a:rPr>
              <a:t>عام</a:t>
            </a:r>
            <a:r>
              <a:rPr lang="ar-SY" sz="2000" dirty="0" smtClean="0"/>
              <a:t> </a:t>
            </a:r>
            <a:r>
              <a:rPr lang="ar-SY" sz="2400" u="sng" dirty="0" smtClean="0">
                <a:solidFill>
                  <a:srgbClr val="C00000"/>
                </a:solidFill>
              </a:rPr>
              <a:t>2011</a:t>
            </a:r>
            <a:r>
              <a:rPr lang="ar-SY" sz="2000" u="sng" dirty="0" smtClean="0"/>
              <a:t> </a:t>
            </a:r>
            <a:r>
              <a:rPr lang="ar-SY" sz="2000" dirty="0" smtClean="0"/>
              <a:t>: </a:t>
            </a:r>
            <a:r>
              <a:rPr lang="ar-SY" sz="2400" b="1" dirty="0" smtClean="0">
                <a:solidFill>
                  <a:srgbClr val="C00000"/>
                </a:solidFill>
              </a:rPr>
              <a:t>59385</a:t>
            </a:r>
            <a:r>
              <a:rPr lang="ar-SY" sz="2000" dirty="0" smtClean="0"/>
              <a:t> </a:t>
            </a:r>
            <a:r>
              <a:rPr lang="ar-EG" sz="2000" dirty="0" smtClean="0"/>
              <a:t>مريض </a:t>
            </a:r>
            <a:r>
              <a:rPr lang="ar-SY" sz="2000" dirty="0" smtClean="0"/>
              <a:t>.</a:t>
            </a:r>
            <a:endParaRPr lang="ar-EG" sz="2000" dirty="0" smtClean="0"/>
          </a:p>
          <a:p>
            <a:pPr algn="r" rtl="1">
              <a:buNone/>
            </a:pPr>
            <a:r>
              <a:rPr lang="ar-EG" sz="2000" dirty="0" smtClean="0">
                <a:solidFill>
                  <a:srgbClr val="0070C0"/>
                </a:solidFill>
              </a:rPr>
              <a:t>عدد المرضى </a:t>
            </a:r>
            <a:r>
              <a:rPr lang="ar-SY" sz="2000" dirty="0" smtClean="0"/>
              <a:t>حتى نهاية شهر أيار </a:t>
            </a:r>
            <a:r>
              <a:rPr lang="ar-SY" sz="2400" u="sng" dirty="0" smtClean="0">
                <a:solidFill>
                  <a:srgbClr val="C00000"/>
                </a:solidFill>
              </a:rPr>
              <a:t>2012</a:t>
            </a:r>
            <a:r>
              <a:rPr lang="ar-SY" sz="2000" u="sng" dirty="0" smtClean="0"/>
              <a:t>: </a:t>
            </a:r>
            <a:r>
              <a:rPr lang="ar-SY" sz="2800" b="1" dirty="0" smtClean="0">
                <a:solidFill>
                  <a:srgbClr val="C00000"/>
                </a:solidFill>
              </a:rPr>
              <a:t>23885</a:t>
            </a:r>
            <a:r>
              <a:rPr lang="ar-EG" sz="2000" dirty="0" smtClean="0"/>
              <a:t>مريض </a:t>
            </a:r>
            <a:r>
              <a:rPr lang="ar-SY" sz="2000" dirty="0" smtClean="0"/>
              <a:t>، مقارنة مع </a:t>
            </a:r>
            <a:r>
              <a:rPr lang="ar-SY" sz="2400" b="1" dirty="0" smtClean="0">
                <a:solidFill>
                  <a:srgbClr val="C00000"/>
                </a:solidFill>
              </a:rPr>
              <a:t>24999</a:t>
            </a:r>
            <a:r>
              <a:rPr lang="ar-SY" sz="2000" dirty="0" smtClean="0"/>
              <a:t> لعام 2011 </a:t>
            </a:r>
            <a:endParaRPr lang="ar-SA" sz="2000" dirty="0" smtClean="0"/>
          </a:p>
          <a:p>
            <a:pPr algn="r" rtl="1">
              <a:buNone/>
            </a:pPr>
            <a:r>
              <a:rPr lang="ar-SA" sz="2000" dirty="0" smtClean="0">
                <a:solidFill>
                  <a:srgbClr val="0070C0"/>
                </a:solidFill>
              </a:rPr>
              <a:t>التجهيزات</a:t>
            </a:r>
            <a:r>
              <a:rPr lang="ar-SA" sz="2000" dirty="0" smtClean="0"/>
              <a:t> : - أسرة فحص عدد 3- أسرة إقامة عدد 4- أجهزة قياس ضغط  - جهاز نيغاتوسكوب – جهاز نقل دم عدد اثنان – أجهزة ارذاذ – ميزان أطفال </a:t>
            </a:r>
            <a:r>
              <a:rPr lang="ar-SY" sz="2000" dirty="0" smtClean="0"/>
              <a:t>– جهاز سكر سريع – أكسجة نبضية- كمبيوتر</a:t>
            </a:r>
            <a:r>
              <a:rPr lang="ar-SA" sz="2000" dirty="0" smtClean="0"/>
              <a:t>.</a:t>
            </a:r>
          </a:p>
          <a:p>
            <a:pPr algn="r" rtl="1">
              <a:buNone/>
            </a:pPr>
            <a:endParaRPr lang="ar-SA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99592" y="4293097"/>
          <a:ext cx="7215241" cy="23938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14575"/>
                <a:gridCol w="2543159"/>
                <a:gridCol w="2657507"/>
              </a:tblGrid>
              <a:tr h="631132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الدوام الصباحي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الدوام المسائي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0539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الأطباء الاختصاصيون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طب أطفال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1 طب أطفال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986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الأطباء المقيمون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4 طب أطفال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3 طب أطفال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986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التمريض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 تمريض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تمريض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b="1" dirty="0" smtClean="0">
                <a:solidFill>
                  <a:srgbClr val="0070C0"/>
                </a:solidFill>
              </a:rPr>
              <a:t>خامساً : </a:t>
            </a:r>
            <a:r>
              <a:rPr lang="ar-SA" sz="6000" b="1" dirty="0" smtClean="0">
                <a:solidFill>
                  <a:srgbClr val="FF0000"/>
                </a:solidFill>
              </a:rPr>
              <a:t>وحدة العناية الاسعافية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ar-SA" sz="2400" dirty="0" smtClean="0">
                <a:solidFill>
                  <a:srgbClr val="0070C0"/>
                </a:solidFill>
              </a:rPr>
              <a:t>عدد مرضى  </a:t>
            </a:r>
            <a:r>
              <a:rPr lang="ar-SA" sz="2000" dirty="0" smtClean="0"/>
              <a:t>العناية </a:t>
            </a:r>
            <a:r>
              <a:rPr lang="ar-EG" sz="2400" b="1" dirty="0" smtClean="0">
                <a:solidFill>
                  <a:srgbClr val="C00000"/>
                </a:solidFill>
              </a:rPr>
              <a:t>خلال عام </a:t>
            </a:r>
            <a:r>
              <a:rPr lang="ar-SY" sz="2400" b="1" u="sng" dirty="0" smtClean="0">
                <a:solidFill>
                  <a:srgbClr val="C00000"/>
                </a:solidFill>
              </a:rPr>
              <a:t>2011</a:t>
            </a:r>
            <a:r>
              <a:rPr lang="ar-SY" sz="2400" b="1" dirty="0" smtClean="0">
                <a:solidFill>
                  <a:srgbClr val="C00000"/>
                </a:solidFill>
              </a:rPr>
              <a:t> : 4302</a:t>
            </a:r>
            <a:r>
              <a:rPr lang="ar-EG" sz="2400" b="1" dirty="0" smtClean="0">
                <a:solidFill>
                  <a:srgbClr val="C00000"/>
                </a:solidFill>
              </a:rPr>
              <a:t>مريض</a:t>
            </a:r>
            <a:endParaRPr lang="ar-EG" sz="2000" b="1" dirty="0" smtClean="0">
              <a:solidFill>
                <a:srgbClr val="C00000"/>
              </a:solidFill>
            </a:endParaRPr>
          </a:p>
          <a:p>
            <a:pPr algn="r" rtl="1">
              <a:buNone/>
            </a:pPr>
            <a:r>
              <a:rPr lang="ar-EG" sz="2000" dirty="0" smtClean="0">
                <a:solidFill>
                  <a:srgbClr val="0070C0"/>
                </a:solidFill>
              </a:rPr>
              <a:t>عدد المرضى </a:t>
            </a:r>
            <a:r>
              <a:rPr lang="ar-EG" sz="2000" dirty="0" smtClean="0"/>
              <a:t>للعناية </a:t>
            </a:r>
            <a:r>
              <a:rPr lang="ar-SY" sz="2400" b="1" dirty="0" smtClean="0">
                <a:solidFill>
                  <a:srgbClr val="C00000"/>
                </a:solidFill>
              </a:rPr>
              <a:t>حتى نهاية شهر أيار </a:t>
            </a:r>
            <a:r>
              <a:rPr lang="ar-SY" sz="2400" b="1" u="sng" dirty="0" smtClean="0">
                <a:solidFill>
                  <a:srgbClr val="C00000"/>
                </a:solidFill>
              </a:rPr>
              <a:t>2012</a:t>
            </a:r>
            <a:r>
              <a:rPr lang="ar-SY" sz="2400" b="1" dirty="0" smtClean="0">
                <a:solidFill>
                  <a:srgbClr val="C00000"/>
                </a:solidFill>
              </a:rPr>
              <a:t> : </a:t>
            </a:r>
            <a:r>
              <a:rPr lang="ar-SY" sz="2800" b="1" dirty="0" smtClean="0">
                <a:solidFill>
                  <a:srgbClr val="C00000"/>
                </a:solidFill>
              </a:rPr>
              <a:t>1661</a:t>
            </a:r>
            <a:r>
              <a:rPr lang="ar-SY" sz="2000" dirty="0" smtClean="0"/>
              <a:t> مقارنة مع </a:t>
            </a:r>
            <a:r>
              <a:rPr lang="ar-SY" sz="2400" b="1" dirty="0" smtClean="0">
                <a:solidFill>
                  <a:srgbClr val="C00000"/>
                </a:solidFill>
              </a:rPr>
              <a:t>1648</a:t>
            </a:r>
            <a:r>
              <a:rPr lang="ar-SY" sz="2000" dirty="0" smtClean="0"/>
              <a:t> عام 2011</a:t>
            </a:r>
            <a:endParaRPr lang="ar-SA" sz="2000" dirty="0" smtClean="0"/>
          </a:p>
          <a:p>
            <a:pPr algn="r" rtl="1">
              <a:buNone/>
            </a:pPr>
            <a:r>
              <a:rPr lang="ar-SA" sz="2400" b="1" dirty="0" smtClean="0">
                <a:solidFill>
                  <a:srgbClr val="0070C0"/>
                </a:solidFill>
              </a:rPr>
              <a:t>التجهيزات</a:t>
            </a:r>
            <a:r>
              <a:rPr lang="ar-SA" sz="2000" dirty="0" smtClean="0"/>
              <a:t> : - أسرة عناية عدد 4- عربات إنعاش عدد 3- منفسة – مونيتور عدد خمسة – عربات إنعاش عدد 2 – صادم عدد 3 - أجهزة قياس ضغط  - جهازنيغاتوسكوب – جهاز نقل دم عدد اثنان – أجهزة ارذاذ – </a:t>
            </a:r>
            <a:r>
              <a:rPr lang="ar-SY" sz="2000" dirty="0" smtClean="0"/>
              <a:t>لارينغوسكوب</a:t>
            </a:r>
            <a:r>
              <a:rPr lang="ar-SA" sz="2000" dirty="0" smtClean="0"/>
              <a:t>.</a:t>
            </a:r>
          </a:p>
          <a:p>
            <a:pPr algn="r" rtl="1">
              <a:buNone/>
            </a:pPr>
            <a:endParaRPr lang="ar-SA" sz="1800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99592" y="4312237"/>
          <a:ext cx="6984777" cy="235712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28259"/>
                <a:gridCol w="2328259"/>
                <a:gridCol w="2328259"/>
              </a:tblGrid>
              <a:tr h="443414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الدوام الصباحي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الدوام المسائي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832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الأطباء</a:t>
                      </a:r>
                      <a:r>
                        <a:rPr lang="ar-SA" sz="2400" b="1" baseline="0" dirty="0" smtClean="0">
                          <a:solidFill>
                            <a:schemeClr val="tx1"/>
                          </a:solidFill>
                        </a:rPr>
                        <a:t> الاختصاصيون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 طب طوارئ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813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الأطباء المقيمون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 طب طوارئ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2 طب طوارئ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813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التمريض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3 تمريض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2 تمريض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813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فنيي</a:t>
                      </a:r>
                      <a:r>
                        <a:rPr lang="ar-SA" sz="2400" b="1" baseline="0" dirty="0" smtClean="0">
                          <a:solidFill>
                            <a:schemeClr val="tx1"/>
                          </a:solidFill>
                        </a:rPr>
                        <a:t> التخدير 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2 تخدير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2 تخدير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b="1" dirty="0" smtClean="0">
                <a:solidFill>
                  <a:srgbClr val="0070C0"/>
                </a:solidFill>
              </a:rPr>
              <a:t>سادساً : </a:t>
            </a:r>
            <a:r>
              <a:rPr lang="ar-SA" sz="6000" b="1" dirty="0" smtClean="0">
                <a:solidFill>
                  <a:srgbClr val="FF0000"/>
                </a:solidFill>
              </a:rPr>
              <a:t>وحدة العمليات الاسعافية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EG" sz="2000" dirty="0" smtClean="0"/>
              <a:t> عدد </a:t>
            </a:r>
            <a:r>
              <a:rPr lang="ar-EG" sz="2000" dirty="0" smtClean="0">
                <a:solidFill>
                  <a:srgbClr val="C00000"/>
                </a:solidFill>
              </a:rPr>
              <a:t>العمليات </a:t>
            </a:r>
            <a:r>
              <a:rPr lang="ar-EG" sz="2000" u="sng" dirty="0" smtClean="0">
                <a:solidFill>
                  <a:srgbClr val="C00000"/>
                </a:solidFill>
              </a:rPr>
              <a:t>خلال 201</a:t>
            </a:r>
            <a:r>
              <a:rPr lang="ar-SY" sz="2000" u="sng" dirty="0" smtClean="0">
                <a:solidFill>
                  <a:srgbClr val="C00000"/>
                </a:solidFill>
              </a:rPr>
              <a:t>1</a:t>
            </a:r>
            <a:r>
              <a:rPr lang="ar-EG" sz="2000" dirty="0" smtClean="0">
                <a:solidFill>
                  <a:srgbClr val="C00000"/>
                </a:solidFill>
              </a:rPr>
              <a:t> </a:t>
            </a:r>
            <a:r>
              <a:rPr lang="ar-EG" sz="2000" dirty="0" smtClean="0"/>
              <a:t>: </a:t>
            </a:r>
            <a:r>
              <a:rPr lang="ar-SY" sz="3600" b="1" i="1" dirty="0" smtClean="0">
                <a:solidFill>
                  <a:srgbClr val="C00000"/>
                </a:solidFill>
              </a:rPr>
              <a:t>588</a:t>
            </a:r>
            <a:r>
              <a:rPr lang="ar-EG" sz="2000" dirty="0" smtClean="0"/>
              <a:t> عملية </a:t>
            </a:r>
          </a:p>
          <a:p>
            <a:pPr algn="r" rtl="1">
              <a:buNone/>
            </a:pPr>
            <a:r>
              <a:rPr lang="ar-EG" sz="2000" dirty="0" smtClean="0"/>
              <a:t>عدد العمليات </a:t>
            </a:r>
            <a:r>
              <a:rPr lang="ar-SY" sz="2000" u="sng" dirty="0" smtClean="0">
                <a:solidFill>
                  <a:srgbClr val="C00000"/>
                </a:solidFill>
              </a:rPr>
              <a:t>حتى أيار 2012</a:t>
            </a:r>
            <a:r>
              <a:rPr lang="ar-EG" sz="2000" dirty="0" smtClean="0"/>
              <a:t>: </a:t>
            </a:r>
            <a:r>
              <a:rPr lang="ar-SY" sz="3200" b="1" dirty="0" smtClean="0">
                <a:solidFill>
                  <a:srgbClr val="C00000"/>
                </a:solidFill>
              </a:rPr>
              <a:t>161</a:t>
            </a:r>
            <a:r>
              <a:rPr lang="ar-EG" sz="2000" dirty="0" smtClean="0"/>
              <a:t> عملية </a:t>
            </a:r>
            <a:r>
              <a:rPr lang="ar-SY" sz="2000" dirty="0" smtClean="0"/>
              <a:t>، مقارنة مع </a:t>
            </a:r>
            <a:r>
              <a:rPr lang="ar-SY" sz="2800" dirty="0" smtClean="0">
                <a:solidFill>
                  <a:srgbClr val="C00000"/>
                </a:solidFill>
              </a:rPr>
              <a:t>80</a:t>
            </a:r>
            <a:r>
              <a:rPr lang="ar-SY" sz="2000" dirty="0" smtClean="0"/>
              <a:t> عملية عام 2011</a:t>
            </a:r>
            <a:endParaRPr lang="ar-SA" sz="2000" dirty="0" smtClean="0"/>
          </a:p>
          <a:p>
            <a:pPr algn="r" rtl="1">
              <a:buNone/>
            </a:pPr>
            <a:r>
              <a:rPr lang="ar-SA" sz="2000" dirty="0" smtClean="0"/>
              <a:t>ا</a:t>
            </a:r>
            <a:r>
              <a:rPr lang="en-US" sz="2000" dirty="0" smtClean="0"/>
              <a:t> </a:t>
            </a:r>
            <a:r>
              <a:rPr lang="ar-SA" sz="2000" dirty="0" smtClean="0"/>
              <a:t>لتجهيزات : - طاولة عمليات عدد 2- جهاز تخدير عدد1- أجهزة قياس ضغط  - جهازنيغاتوسكوب </a:t>
            </a:r>
            <a:r>
              <a:rPr lang="ar-SY" sz="2000" dirty="0" smtClean="0"/>
              <a:t>                                         -</a:t>
            </a:r>
            <a:r>
              <a:rPr lang="ar-SA" sz="2000" dirty="0" smtClean="0"/>
              <a:t> جهاز ضوء عمليات عدد 2 – أجهزة ارذاذ – جهاز صادم عدد 1 – عربة انعاش عدد 1 – </a:t>
            </a:r>
            <a:endParaRPr lang="ar-SY" sz="2000" dirty="0" smtClean="0"/>
          </a:p>
          <a:p>
            <a:pPr algn="r" rtl="1">
              <a:buNone/>
            </a:pPr>
            <a:r>
              <a:rPr lang="ar-SY" sz="2000" dirty="0" smtClean="0"/>
              <a:t>     </a:t>
            </a:r>
            <a:r>
              <a:rPr lang="ar-SA" sz="2000" dirty="0" smtClean="0"/>
              <a:t>محم تعقيم عدد 1</a:t>
            </a:r>
          </a:p>
          <a:p>
            <a:pPr algn="r" rtl="1">
              <a:buNone/>
            </a:pPr>
            <a:r>
              <a:rPr lang="ar-SA" dirty="0" smtClean="0"/>
              <a:t> </a:t>
            </a:r>
            <a:endParaRPr lang="ar-SA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043608" y="4293096"/>
          <a:ext cx="7286676" cy="1426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28892"/>
                <a:gridCol w="2428892"/>
                <a:gridCol w="2428892"/>
              </a:tblGrid>
              <a:tr h="71324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الدوام الصباحي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الدوام المسائي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32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التمريض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1 ممرضة 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1 ممرضة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800" b="1" dirty="0" smtClean="0">
                <a:solidFill>
                  <a:srgbClr val="0070C0"/>
                </a:solidFill>
              </a:rPr>
              <a:t>سابعاً : </a:t>
            </a:r>
            <a:r>
              <a:rPr lang="ar-SA" sz="4800" b="1" dirty="0" smtClean="0">
                <a:solidFill>
                  <a:srgbClr val="FF0000"/>
                </a:solidFill>
              </a:rPr>
              <a:t>وحدة إسعاف العينية و الأذنية</a:t>
            </a:r>
            <a:endParaRPr lang="ar-SA" sz="48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EG" sz="2000" dirty="0" smtClean="0"/>
              <a:t>عدد المرضى</a:t>
            </a:r>
            <a:r>
              <a:rPr lang="ar-EG" sz="2000" dirty="0" smtClean="0">
                <a:solidFill>
                  <a:srgbClr val="C00000"/>
                </a:solidFill>
              </a:rPr>
              <a:t> </a:t>
            </a:r>
            <a:r>
              <a:rPr lang="ar-EG" sz="2400" b="1" i="1" dirty="0" smtClean="0">
                <a:solidFill>
                  <a:srgbClr val="C00000"/>
                </a:solidFill>
              </a:rPr>
              <a:t>العينية</a:t>
            </a:r>
            <a:r>
              <a:rPr lang="ar-EG" sz="2000" dirty="0" smtClean="0">
                <a:solidFill>
                  <a:srgbClr val="C00000"/>
                </a:solidFill>
              </a:rPr>
              <a:t> </a:t>
            </a:r>
            <a:r>
              <a:rPr lang="ar-EG" sz="2000" dirty="0" smtClean="0"/>
              <a:t>للعام </a:t>
            </a:r>
            <a:r>
              <a:rPr lang="ar-EG" sz="2400" u="sng" dirty="0" smtClean="0">
                <a:solidFill>
                  <a:srgbClr val="FF0000"/>
                </a:solidFill>
              </a:rPr>
              <a:t>2011</a:t>
            </a:r>
            <a:r>
              <a:rPr lang="ar-EG" sz="2400" u="sng" dirty="0" smtClean="0"/>
              <a:t> </a:t>
            </a:r>
            <a:r>
              <a:rPr lang="ar-EG" sz="2400" dirty="0" smtClean="0"/>
              <a:t>:</a:t>
            </a:r>
            <a:r>
              <a:rPr lang="ar-SY" sz="2400" dirty="0" smtClean="0"/>
              <a:t> </a:t>
            </a:r>
            <a:r>
              <a:rPr lang="ar-EG" sz="2400" dirty="0" smtClean="0"/>
              <a:t> </a:t>
            </a:r>
            <a:r>
              <a:rPr lang="ar-SY" sz="2800" b="1" dirty="0" smtClean="0">
                <a:solidFill>
                  <a:srgbClr val="FF0000"/>
                </a:solidFill>
              </a:rPr>
              <a:t>10149</a:t>
            </a:r>
            <a:r>
              <a:rPr lang="ar-EG" sz="2000" dirty="0" smtClean="0"/>
              <a:t> مريض</a:t>
            </a:r>
            <a:endParaRPr lang="ar-SY" sz="2000" dirty="0" smtClean="0"/>
          </a:p>
          <a:p>
            <a:pPr algn="r" rtl="1">
              <a:buNone/>
            </a:pPr>
            <a:r>
              <a:rPr lang="ar-SY" sz="2000" dirty="0" smtClean="0"/>
              <a:t>مرضى</a:t>
            </a:r>
            <a:r>
              <a:rPr lang="ar-SY" sz="2000" dirty="0" smtClean="0">
                <a:solidFill>
                  <a:srgbClr val="C00000"/>
                </a:solidFill>
              </a:rPr>
              <a:t> </a:t>
            </a:r>
            <a:r>
              <a:rPr lang="ar-SY" sz="2400" b="1" i="1" dirty="0" smtClean="0">
                <a:solidFill>
                  <a:srgbClr val="C00000"/>
                </a:solidFill>
              </a:rPr>
              <a:t>العينية</a:t>
            </a:r>
            <a:r>
              <a:rPr lang="ar-SY" sz="2000" dirty="0" smtClean="0">
                <a:solidFill>
                  <a:srgbClr val="C00000"/>
                </a:solidFill>
              </a:rPr>
              <a:t> </a:t>
            </a:r>
            <a:r>
              <a:rPr lang="ar-SY" sz="2000" dirty="0" smtClean="0"/>
              <a:t>حتى نهاية </a:t>
            </a:r>
            <a:r>
              <a:rPr lang="ar-SY" sz="2000" dirty="0" smtClean="0">
                <a:solidFill>
                  <a:srgbClr val="C00000"/>
                </a:solidFill>
              </a:rPr>
              <a:t>أيار </a:t>
            </a:r>
            <a:r>
              <a:rPr lang="ar-SY" sz="2000" b="1" u="sng" dirty="0" smtClean="0">
                <a:solidFill>
                  <a:srgbClr val="FF0000"/>
                </a:solidFill>
              </a:rPr>
              <a:t>2012</a:t>
            </a:r>
            <a:r>
              <a:rPr lang="ar-SY" sz="2000" dirty="0" smtClean="0">
                <a:solidFill>
                  <a:srgbClr val="FF0000"/>
                </a:solidFill>
              </a:rPr>
              <a:t> </a:t>
            </a:r>
            <a:r>
              <a:rPr lang="ar-SY" sz="2000" dirty="0" smtClean="0"/>
              <a:t>: </a:t>
            </a:r>
            <a:r>
              <a:rPr lang="ar-SY" sz="2800" b="1" dirty="0" smtClean="0">
                <a:solidFill>
                  <a:srgbClr val="FF0000"/>
                </a:solidFill>
              </a:rPr>
              <a:t>5080</a:t>
            </a:r>
            <a:r>
              <a:rPr lang="ar-SY" sz="2400" b="1" dirty="0" smtClean="0">
                <a:solidFill>
                  <a:srgbClr val="FF0000"/>
                </a:solidFill>
              </a:rPr>
              <a:t> </a:t>
            </a:r>
            <a:r>
              <a:rPr lang="ar-SY" sz="2000" dirty="0" smtClean="0"/>
              <a:t>مريض مقارنة مع </a:t>
            </a:r>
            <a:r>
              <a:rPr lang="ar-SY" sz="2400" b="1" dirty="0" smtClean="0">
                <a:solidFill>
                  <a:srgbClr val="FF0000"/>
                </a:solidFill>
              </a:rPr>
              <a:t>3125</a:t>
            </a:r>
            <a:r>
              <a:rPr lang="ar-SY" sz="2000" dirty="0" smtClean="0"/>
              <a:t> مريض عام 2011</a:t>
            </a:r>
          </a:p>
          <a:p>
            <a:pPr algn="r" rtl="1">
              <a:buNone/>
            </a:pPr>
            <a:r>
              <a:rPr lang="ar-SY" sz="2000" dirty="0" smtClean="0"/>
              <a:t>عدد المرضى </a:t>
            </a:r>
            <a:r>
              <a:rPr lang="ar-SY" sz="2400" b="1" i="1" dirty="0" smtClean="0">
                <a:solidFill>
                  <a:srgbClr val="C00000"/>
                </a:solidFill>
              </a:rPr>
              <a:t>الأذنية</a:t>
            </a:r>
            <a:r>
              <a:rPr lang="ar-SY" sz="2000" dirty="0" smtClean="0">
                <a:solidFill>
                  <a:srgbClr val="C00000"/>
                </a:solidFill>
              </a:rPr>
              <a:t> </a:t>
            </a:r>
            <a:r>
              <a:rPr lang="ar-SY" sz="2000" dirty="0" smtClean="0"/>
              <a:t>للعام </a:t>
            </a:r>
            <a:r>
              <a:rPr lang="ar-SY" sz="2400" u="sng" dirty="0" smtClean="0">
                <a:solidFill>
                  <a:srgbClr val="FF0000"/>
                </a:solidFill>
              </a:rPr>
              <a:t>2011</a:t>
            </a:r>
            <a:r>
              <a:rPr lang="ar-SY" sz="2000" dirty="0" smtClean="0"/>
              <a:t> : </a:t>
            </a:r>
            <a:r>
              <a:rPr lang="ar-SY" sz="2400" b="1" dirty="0" smtClean="0">
                <a:solidFill>
                  <a:srgbClr val="FF0000"/>
                </a:solidFill>
              </a:rPr>
              <a:t>13800</a:t>
            </a:r>
            <a:r>
              <a:rPr lang="ar-SY" sz="2000" dirty="0" smtClean="0"/>
              <a:t> مريض </a:t>
            </a:r>
          </a:p>
          <a:p>
            <a:pPr algn="r" rtl="1">
              <a:buNone/>
            </a:pPr>
            <a:r>
              <a:rPr lang="ar-SY" sz="2000" dirty="0" smtClean="0">
                <a:solidFill>
                  <a:srgbClr val="C00000"/>
                </a:solidFill>
              </a:rPr>
              <a:t>مرضى </a:t>
            </a:r>
            <a:r>
              <a:rPr lang="ar-SY" sz="2400" b="1" i="1" dirty="0" smtClean="0">
                <a:solidFill>
                  <a:srgbClr val="C00000"/>
                </a:solidFill>
              </a:rPr>
              <a:t>الأذنية</a:t>
            </a:r>
            <a:r>
              <a:rPr lang="ar-SY" sz="2000" dirty="0" smtClean="0">
                <a:solidFill>
                  <a:srgbClr val="C00000"/>
                </a:solidFill>
              </a:rPr>
              <a:t> </a:t>
            </a:r>
            <a:r>
              <a:rPr lang="ar-SY" sz="2000" dirty="0" smtClean="0"/>
              <a:t>حتى نهاية </a:t>
            </a:r>
            <a:r>
              <a:rPr lang="ar-SY" sz="2000" dirty="0" smtClean="0">
                <a:solidFill>
                  <a:srgbClr val="C00000"/>
                </a:solidFill>
              </a:rPr>
              <a:t>أيار </a:t>
            </a:r>
            <a:r>
              <a:rPr lang="ar-SY" sz="2400" u="sng" dirty="0" smtClean="0">
                <a:solidFill>
                  <a:srgbClr val="FF0000"/>
                </a:solidFill>
              </a:rPr>
              <a:t>2012</a:t>
            </a:r>
            <a:r>
              <a:rPr lang="ar-SY" sz="2000" dirty="0" smtClean="0"/>
              <a:t> : </a:t>
            </a:r>
            <a:r>
              <a:rPr lang="ar-SY" sz="2400" b="1" dirty="0" smtClean="0">
                <a:solidFill>
                  <a:srgbClr val="FF0000"/>
                </a:solidFill>
              </a:rPr>
              <a:t>6190</a:t>
            </a:r>
            <a:r>
              <a:rPr lang="ar-SY" sz="2000" dirty="0" smtClean="0"/>
              <a:t> مريض ، مقارنة مع </a:t>
            </a:r>
            <a:r>
              <a:rPr lang="ar-SY" sz="2400" b="1" dirty="0" smtClean="0">
                <a:solidFill>
                  <a:srgbClr val="FF0000"/>
                </a:solidFill>
              </a:rPr>
              <a:t>4804</a:t>
            </a:r>
            <a:r>
              <a:rPr lang="ar-SY" sz="2000" dirty="0" smtClean="0"/>
              <a:t> مريض عام 2011 </a:t>
            </a:r>
            <a:endParaRPr lang="ar-SA" sz="2000" dirty="0" smtClean="0"/>
          </a:p>
          <a:p>
            <a:pPr algn="r" rtl="1">
              <a:buNone/>
            </a:pPr>
            <a:r>
              <a:rPr lang="ar-SA" sz="2400" b="1" i="1" dirty="0" smtClean="0">
                <a:solidFill>
                  <a:srgbClr val="0070C0"/>
                </a:solidFill>
              </a:rPr>
              <a:t>التجهيزات</a:t>
            </a:r>
            <a:r>
              <a:rPr lang="ar-SA" sz="2000" dirty="0" smtClean="0"/>
              <a:t> : سرير فحص مريض عدد 1 – وحدة فحص أذنية عدد 1 – جهاز فحص عيني عدد 1 – </a:t>
            </a:r>
            <a:r>
              <a:rPr lang="ar-SA" sz="2000" dirty="0" err="1" smtClean="0"/>
              <a:t>محم</a:t>
            </a:r>
            <a:r>
              <a:rPr lang="ar-SA" sz="2000" dirty="0" smtClean="0"/>
              <a:t> تعقيم أدوات عدد 1 .</a:t>
            </a:r>
          </a:p>
          <a:p>
            <a:pPr algn="r" rtl="1">
              <a:buNone/>
            </a:pPr>
            <a:endParaRPr lang="ar-SA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99592" y="5085185"/>
          <a:ext cx="7212464" cy="16194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02306"/>
                <a:gridCol w="2405079"/>
                <a:gridCol w="2405079"/>
              </a:tblGrid>
              <a:tr h="459215"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الدوام</a:t>
                      </a:r>
                      <a:r>
                        <a:rPr lang="ar-SA" sz="2000" b="1" baseline="0" dirty="0" smtClean="0">
                          <a:solidFill>
                            <a:schemeClr val="tx1"/>
                          </a:solidFill>
                        </a:rPr>
                        <a:t> الصباحي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الدوام المسائي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373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الأطباء المقيمين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1 طبيب عينية</a:t>
                      </a:r>
                    </a:p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1 طبيب أذنيه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1 طبيب عينية</a:t>
                      </a:r>
                    </a:p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1 طبيب أذنية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921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التمريض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1 تمريض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1 تمريض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600" b="1" dirty="0" smtClean="0">
                <a:solidFill>
                  <a:srgbClr val="0070C0"/>
                </a:solidFill>
              </a:rPr>
              <a:t>ثامناً : </a:t>
            </a:r>
            <a:r>
              <a:rPr lang="ar-SA" sz="6600" b="1" dirty="0" smtClean="0">
                <a:solidFill>
                  <a:srgbClr val="FF0000"/>
                </a:solidFill>
              </a:rPr>
              <a:t>وحدة الأشعة الاسعافية</a:t>
            </a:r>
            <a:endParaRPr lang="ar-SA" sz="66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ar-EG" sz="2000" dirty="0" smtClean="0"/>
              <a:t>عدد </a:t>
            </a:r>
            <a:r>
              <a:rPr lang="ar-EG" sz="2400" dirty="0" smtClean="0"/>
              <a:t>مرضى</a:t>
            </a:r>
            <a:r>
              <a:rPr lang="ar-EG" sz="2400" dirty="0" smtClean="0">
                <a:solidFill>
                  <a:srgbClr val="C00000"/>
                </a:solidFill>
              </a:rPr>
              <a:t> </a:t>
            </a:r>
            <a:r>
              <a:rPr lang="ar-EG" sz="2800" b="1" i="1" dirty="0" smtClean="0">
                <a:solidFill>
                  <a:srgbClr val="C00000"/>
                </a:solidFill>
              </a:rPr>
              <a:t>أشعة الإسعاف </a:t>
            </a:r>
            <a:r>
              <a:rPr lang="ar-EG" sz="2000" dirty="0" smtClean="0"/>
              <a:t>للعام </a:t>
            </a:r>
            <a:r>
              <a:rPr lang="ar-SY" sz="2400" u="sng" dirty="0" smtClean="0">
                <a:solidFill>
                  <a:srgbClr val="C00000"/>
                </a:solidFill>
              </a:rPr>
              <a:t>2011</a:t>
            </a:r>
            <a:r>
              <a:rPr lang="ar-EG" sz="2400" b="1" dirty="0" smtClean="0">
                <a:solidFill>
                  <a:srgbClr val="C00000"/>
                </a:solidFill>
              </a:rPr>
              <a:t>: </a:t>
            </a:r>
            <a:r>
              <a:rPr lang="ar-SY" sz="2400" b="1" dirty="0" smtClean="0">
                <a:solidFill>
                  <a:srgbClr val="C00000"/>
                </a:solidFill>
              </a:rPr>
              <a:t>149108</a:t>
            </a:r>
            <a:r>
              <a:rPr lang="ar-EG" sz="2400" b="1" dirty="0" smtClean="0">
                <a:solidFill>
                  <a:srgbClr val="C00000"/>
                </a:solidFill>
              </a:rPr>
              <a:t> </a:t>
            </a:r>
            <a:r>
              <a:rPr lang="ar-EG" sz="2000" dirty="0" smtClean="0"/>
              <a:t>مريض </a:t>
            </a:r>
            <a:endParaRPr lang="ar-SY" sz="2000" dirty="0" smtClean="0"/>
          </a:p>
          <a:p>
            <a:pPr algn="r" rtl="1">
              <a:buNone/>
            </a:pPr>
            <a:r>
              <a:rPr lang="ar-SY" sz="2000" dirty="0" smtClean="0"/>
              <a:t>عدد مرضى </a:t>
            </a:r>
            <a:r>
              <a:rPr lang="ar-SY" sz="2400" b="1" i="1" dirty="0" smtClean="0">
                <a:solidFill>
                  <a:srgbClr val="C00000"/>
                </a:solidFill>
              </a:rPr>
              <a:t>الأشعة</a:t>
            </a:r>
            <a:r>
              <a:rPr lang="ar-SY" sz="2000" dirty="0" smtClean="0"/>
              <a:t> حتى نهاية </a:t>
            </a:r>
            <a:r>
              <a:rPr lang="ar-SY" sz="2000" dirty="0" smtClean="0">
                <a:solidFill>
                  <a:srgbClr val="FF0000"/>
                </a:solidFill>
              </a:rPr>
              <a:t>أيار</a:t>
            </a:r>
            <a:r>
              <a:rPr lang="ar-SY" sz="2000" dirty="0" smtClean="0"/>
              <a:t> </a:t>
            </a:r>
            <a:r>
              <a:rPr lang="ar-SY" sz="2400" u="sng" dirty="0" smtClean="0">
                <a:solidFill>
                  <a:srgbClr val="FF0000"/>
                </a:solidFill>
              </a:rPr>
              <a:t>2012</a:t>
            </a:r>
            <a:r>
              <a:rPr lang="ar-SY" sz="2400" dirty="0" smtClean="0">
                <a:solidFill>
                  <a:srgbClr val="FF0000"/>
                </a:solidFill>
              </a:rPr>
              <a:t> : </a:t>
            </a:r>
            <a:r>
              <a:rPr lang="ar-SY" sz="2400" b="1" dirty="0" smtClean="0">
                <a:solidFill>
                  <a:srgbClr val="FF0000"/>
                </a:solidFill>
              </a:rPr>
              <a:t>35970</a:t>
            </a:r>
            <a:r>
              <a:rPr lang="ar-SY" sz="2000" dirty="0" smtClean="0"/>
              <a:t> مريض ، مقارنة مع </a:t>
            </a:r>
            <a:r>
              <a:rPr lang="ar-SY" sz="2400" dirty="0" smtClean="0">
                <a:solidFill>
                  <a:srgbClr val="FF0000"/>
                </a:solidFill>
              </a:rPr>
              <a:t>48281</a:t>
            </a:r>
            <a:r>
              <a:rPr lang="ar-SY" sz="2000" dirty="0" smtClean="0"/>
              <a:t> مريض عام 2011</a:t>
            </a:r>
          </a:p>
          <a:p>
            <a:pPr algn="r" rtl="1">
              <a:buNone/>
            </a:pPr>
            <a:r>
              <a:rPr lang="ar-SA" sz="2400" b="1" dirty="0" smtClean="0">
                <a:solidFill>
                  <a:srgbClr val="0070C0"/>
                </a:solidFill>
              </a:rPr>
              <a:t>التجهيزات</a:t>
            </a:r>
            <a:r>
              <a:rPr lang="ar-SA" sz="2000" dirty="0" smtClean="0"/>
              <a:t> : - جهاز تصوير أشعة عدد اثنان - جهاز تحميض عدد اثنان</a:t>
            </a:r>
            <a:r>
              <a:rPr lang="ar-SY" sz="2000" dirty="0" smtClean="0"/>
              <a:t>- جهاز </a:t>
            </a:r>
            <a:r>
              <a:rPr lang="en-US" sz="2000" dirty="0" smtClean="0"/>
              <a:t>PACS </a:t>
            </a:r>
          </a:p>
          <a:p>
            <a:pPr algn="r" rtl="1">
              <a:buNone/>
            </a:pPr>
            <a:r>
              <a:rPr lang="en-US" sz="2000" dirty="0" smtClean="0"/>
              <a:t>   </a:t>
            </a:r>
            <a:r>
              <a:rPr lang="ar-SY" sz="2000" dirty="0" smtClean="0"/>
              <a:t>غرفة تسجيل مرضى </a:t>
            </a:r>
            <a:r>
              <a:rPr lang="en-US" sz="2000" dirty="0" smtClean="0"/>
              <a:t>               </a:t>
            </a:r>
            <a:endParaRPr lang="ar-SA" sz="2000" dirty="0" smtClean="0"/>
          </a:p>
          <a:p>
            <a:pPr algn="r" rtl="1">
              <a:buNone/>
            </a:pPr>
            <a:endParaRPr lang="ar-SA" sz="1800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755577" y="4149080"/>
          <a:ext cx="7704855" cy="185225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68285"/>
                <a:gridCol w="2568285"/>
                <a:gridCol w="2568285"/>
              </a:tblGrid>
              <a:tr h="717003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</a:rPr>
                        <a:t>الدوام</a:t>
                      </a:r>
                      <a:r>
                        <a:rPr lang="ar-SA" sz="2400" b="1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</a:rPr>
                        <a:t> الصباحي</a:t>
                      </a:r>
                      <a:endParaRPr lang="ar-SA" sz="24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الدوام المسائي</a:t>
                      </a:r>
                      <a:endParaRPr lang="ar-SA" sz="2400" b="1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3525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فنيي</a:t>
                      </a:r>
                      <a:r>
                        <a:rPr lang="ar-SA" sz="2400" b="1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أشعة</a:t>
                      </a:r>
                      <a:endParaRPr lang="ar-SA" sz="2400" b="1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4 فنيين</a:t>
                      </a:r>
                      <a:endParaRPr lang="ar-SA" sz="2400" b="1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4 فنيين ثلاث فئات</a:t>
                      </a:r>
                      <a:endParaRPr lang="ar-SA" sz="2400" b="1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600" b="1" dirty="0" smtClean="0">
                <a:solidFill>
                  <a:srgbClr val="0070C0"/>
                </a:solidFill>
              </a:rPr>
              <a:t>تاسعاً : </a:t>
            </a:r>
            <a:r>
              <a:rPr lang="ar-SA" sz="6600" b="1" dirty="0" smtClean="0">
                <a:solidFill>
                  <a:srgbClr val="FF0000"/>
                </a:solidFill>
              </a:rPr>
              <a:t>وحدة الايكو الاسعافي</a:t>
            </a:r>
            <a:endParaRPr lang="ar-SA" sz="66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ar-SA" sz="2400" b="1" dirty="0" smtClean="0">
                <a:solidFill>
                  <a:srgbClr val="C00000"/>
                </a:solidFill>
              </a:rPr>
              <a:t>التجهيزات </a:t>
            </a:r>
            <a:r>
              <a:rPr lang="ar-SA" sz="2000" dirty="0" smtClean="0"/>
              <a:t>: جهاز </a:t>
            </a:r>
            <a:r>
              <a:rPr lang="ar-SA" sz="2000" dirty="0" smtClean="0">
                <a:solidFill>
                  <a:srgbClr val="C00000"/>
                </a:solidFill>
              </a:rPr>
              <a:t>ايكو</a:t>
            </a:r>
            <a:r>
              <a:rPr lang="ar-SA" sz="2000" dirty="0" smtClean="0"/>
              <a:t> عدد 1 – جهاز </a:t>
            </a:r>
            <a:r>
              <a:rPr lang="ar-SA" sz="2000" dirty="0" smtClean="0">
                <a:solidFill>
                  <a:srgbClr val="C00000"/>
                </a:solidFill>
              </a:rPr>
              <a:t>ايكو نقال </a:t>
            </a:r>
            <a:r>
              <a:rPr lang="ar-SA" sz="2000" dirty="0" smtClean="0"/>
              <a:t>عدد 1</a:t>
            </a:r>
          </a:p>
          <a:p>
            <a:pPr algn="r" rtl="1">
              <a:buNone/>
            </a:pPr>
            <a:endParaRPr lang="ar-SA" sz="1800" dirty="0" smtClean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000100" y="3071811"/>
          <a:ext cx="7143801" cy="26432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81267"/>
                <a:gridCol w="2381267"/>
                <a:gridCol w="2381267"/>
              </a:tblGrid>
              <a:tr h="1321603"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tx1"/>
                          </a:solidFill>
                        </a:rPr>
                        <a:t>الدوام الصباحي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tx1"/>
                          </a:solidFill>
                        </a:rPr>
                        <a:t>الدوام المسائي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160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tx1"/>
                          </a:solidFill>
                        </a:rPr>
                        <a:t>طبيب مقيم 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</a:rPr>
                        <a:t> طبيب مقيم 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tx1"/>
                          </a:solidFill>
                        </a:rPr>
                        <a:t>1 طبيب مقيم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ar-SA" sz="6000" b="1" dirty="0" smtClean="0">
                <a:solidFill>
                  <a:srgbClr val="0070C0"/>
                </a:solidFill>
              </a:rPr>
              <a:t>عاشراً : </a:t>
            </a:r>
            <a:r>
              <a:rPr lang="ar-SA" sz="6000" b="1" dirty="0" smtClean="0">
                <a:solidFill>
                  <a:srgbClr val="FF0000"/>
                </a:solidFill>
              </a:rPr>
              <a:t>وحدة المخبر الاسعافي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92488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EG" sz="2000" dirty="0" smtClean="0"/>
              <a:t>عدد </a:t>
            </a:r>
            <a:r>
              <a:rPr lang="ar-EG" sz="2400" b="1" i="1" dirty="0" smtClean="0">
                <a:solidFill>
                  <a:srgbClr val="C00000"/>
                </a:solidFill>
              </a:rPr>
              <a:t>فحوص الدم </a:t>
            </a:r>
            <a:r>
              <a:rPr lang="ar-EG" sz="2000" dirty="0" smtClean="0"/>
              <a:t>للعام </a:t>
            </a:r>
            <a:r>
              <a:rPr lang="ar-EG" sz="2000" u="sng" dirty="0" smtClean="0">
                <a:solidFill>
                  <a:srgbClr val="C00000"/>
                </a:solidFill>
              </a:rPr>
              <a:t>20</a:t>
            </a:r>
            <a:r>
              <a:rPr lang="ar-SY" sz="2000" u="sng" dirty="0" smtClean="0">
                <a:solidFill>
                  <a:srgbClr val="C00000"/>
                </a:solidFill>
              </a:rPr>
              <a:t>11</a:t>
            </a:r>
            <a:r>
              <a:rPr lang="ar-SY" sz="2000" dirty="0" smtClean="0"/>
              <a:t>: </a:t>
            </a:r>
            <a:r>
              <a:rPr lang="ar-SY" sz="2800" b="1" dirty="0" smtClean="0">
                <a:solidFill>
                  <a:srgbClr val="C00000"/>
                </a:solidFill>
              </a:rPr>
              <a:t>505571</a:t>
            </a:r>
            <a:r>
              <a:rPr lang="ar-SY" sz="2000" dirty="0" smtClean="0"/>
              <a:t> تحليل دم ،معدل </a:t>
            </a:r>
            <a:r>
              <a:rPr lang="ar-SY" sz="2800" b="1" dirty="0" smtClean="0">
                <a:solidFill>
                  <a:srgbClr val="C00000"/>
                </a:solidFill>
              </a:rPr>
              <a:t>يومي 1385</a:t>
            </a:r>
            <a:r>
              <a:rPr lang="ar-SY" sz="2000" dirty="0" smtClean="0"/>
              <a:t> تحليل</a:t>
            </a:r>
          </a:p>
          <a:p>
            <a:pPr algn="r" rtl="1">
              <a:buNone/>
            </a:pPr>
            <a:r>
              <a:rPr lang="ar-SY" sz="2000" dirty="0" smtClean="0"/>
              <a:t> </a:t>
            </a:r>
            <a:r>
              <a:rPr lang="ar-SY" sz="2000" dirty="0" smtClean="0">
                <a:solidFill>
                  <a:srgbClr val="FF0000"/>
                </a:solidFill>
              </a:rPr>
              <a:t>و </a:t>
            </a:r>
            <a:r>
              <a:rPr lang="ar-SY" sz="2400" dirty="0" smtClean="0">
                <a:solidFill>
                  <a:srgbClr val="C00000"/>
                </a:solidFill>
              </a:rPr>
              <a:t>37625 </a:t>
            </a:r>
            <a:r>
              <a:rPr lang="ar-SY" sz="2800" b="1" i="1" dirty="0" smtClean="0">
                <a:solidFill>
                  <a:srgbClr val="C00000"/>
                </a:solidFill>
              </a:rPr>
              <a:t>تحليل بول </a:t>
            </a:r>
            <a:r>
              <a:rPr lang="ar-SY" sz="2000" dirty="0" smtClean="0"/>
              <a:t>، معدل </a:t>
            </a:r>
            <a:r>
              <a:rPr lang="ar-SY" sz="2400" b="1" dirty="0" smtClean="0">
                <a:solidFill>
                  <a:srgbClr val="C00000"/>
                </a:solidFill>
              </a:rPr>
              <a:t>يومي 103</a:t>
            </a:r>
            <a:r>
              <a:rPr lang="ar-SY" sz="2000" dirty="0" smtClean="0"/>
              <a:t> تحليل</a:t>
            </a:r>
          </a:p>
          <a:p>
            <a:pPr algn="r" rtl="1">
              <a:buNone/>
            </a:pPr>
            <a:r>
              <a:rPr lang="ar-SY" sz="2000" dirty="0" smtClean="0"/>
              <a:t>عدد </a:t>
            </a:r>
            <a:r>
              <a:rPr lang="ar-SY" sz="2400" b="1" i="1" dirty="0" smtClean="0">
                <a:solidFill>
                  <a:srgbClr val="FF0000"/>
                </a:solidFill>
              </a:rPr>
              <a:t>فحوص الدم </a:t>
            </a:r>
            <a:r>
              <a:rPr lang="ar-SY" sz="2400" b="1" dirty="0" smtClean="0"/>
              <a:t>حتى نهاية </a:t>
            </a:r>
            <a:r>
              <a:rPr lang="ar-SY" sz="2400" b="1" u="sng" dirty="0" smtClean="0">
                <a:solidFill>
                  <a:srgbClr val="C00000"/>
                </a:solidFill>
              </a:rPr>
              <a:t>أيار 2012</a:t>
            </a:r>
            <a:r>
              <a:rPr lang="ar-SY" sz="2400" b="1" dirty="0" smtClean="0">
                <a:solidFill>
                  <a:srgbClr val="FF0000"/>
                </a:solidFill>
              </a:rPr>
              <a:t> : </a:t>
            </a:r>
            <a:r>
              <a:rPr lang="ar-SY" sz="2800" b="1" dirty="0" smtClean="0">
                <a:solidFill>
                  <a:srgbClr val="C00000"/>
                </a:solidFill>
              </a:rPr>
              <a:t>244979</a:t>
            </a:r>
            <a:r>
              <a:rPr lang="ar-SY" sz="2400" b="1" dirty="0" smtClean="0">
                <a:solidFill>
                  <a:srgbClr val="FF0000"/>
                </a:solidFill>
              </a:rPr>
              <a:t> </a:t>
            </a:r>
            <a:r>
              <a:rPr lang="ar-SY" sz="2000" dirty="0" smtClean="0"/>
              <a:t>تحليل ،مقارنة مع </a:t>
            </a:r>
            <a:r>
              <a:rPr lang="ar-SY" sz="2000" b="1" dirty="0" smtClean="0">
                <a:solidFill>
                  <a:srgbClr val="C00000"/>
                </a:solidFill>
              </a:rPr>
              <a:t>173053</a:t>
            </a:r>
            <a:r>
              <a:rPr lang="ar-SY" sz="2000" dirty="0" smtClean="0">
                <a:solidFill>
                  <a:srgbClr val="C00000"/>
                </a:solidFill>
              </a:rPr>
              <a:t> </a:t>
            </a:r>
            <a:r>
              <a:rPr lang="ar-SY" sz="2000" dirty="0" smtClean="0"/>
              <a:t>عام 2011</a:t>
            </a:r>
          </a:p>
          <a:p>
            <a:pPr algn="r" rtl="1">
              <a:buNone/>
            </a:pPr>
            <a:r>
              <a:rPr lang="ar-SY" sz="1800" dirty="0" smtClean="0"/>
              <a:t>عدد </a:t>
            </a:r>
            <a:r>
              <a:rPr lang="ar-SY" sz="2000" b="1" i="1" dirty="0" smtClean="0">
                <a:solidFill>
                  <a:srgbClr val="FF0000"/>
                </a:solidFill>
              </a:rPr>
              <a:t>فحوص البول </a:t>
            </a:r>
            <a:r>
              <a:rPr lang="ar-SY" sz="2000" b="1" dirty="0" smtClean="0"/>
              <a:t>حتى نهاية </a:t>
            </a:r>
            <a:r>
              <a:rPr lang="ar-SY" sz="2000" b="1" u="sng" dirty="0" smtClean="0">
                <a:solidFill>
                  <a:srgbClr val="C00000"/>
                </a:solidFill>
              </a:rPr>
              <a:t>أيار 2012</a:t>
            </a:r>
            <a:r>
              <a:rPr lang="ar-SY" sz="2000" b="1" dirty="0" smtClean="0">
                <a:solidFill>
                  <a:srgbClr val="FF0000"/>
                </a:solidFill>
              </a:rPr>
              <a:t> : </a:t>
            </a:r>
            <a:r>
              <a:rPr lang="ar-SY" sz="2400" b="1" dirty="0" smtClean="0">
                <a:solidFill>
                  <a:srgbClr val="FF0000"/>
                </a:solidFill>
              </a:rPr>
              <a:t>16200</a:t>
            </a:r>
            <a:r>
              <a:rPr lang="ar-SY" sz="1800" dirty="0" smtClean="0"/>
              <a:t> تحليل ، مقارنة مع </a:t>
            </a:r>
            <a:r>
              <a:rPr lang="ar-SY" sz="1800" b="1" dirty="0" smtClean="0">
                <a:solidFill>
                  <a:srgbClr val="C00000"/>
                </a:solidFill>
              </a:rPr>
              <a:t>13975</a:t>
            </a:r>
            <a:r>
              <a:rPr lang="ar-SY" sz="1800" dirty="0" smtClean="0">
                <a:solidFill>
                  <a:srgbClr val="C00000"/>
                </a:solidFill>
              </a:rPr>
              <a:t> </a:t>
            </a:r>
            <a:r>
              <a:rPr lang="ar-SY" sz="1800" dirty="0" smtClean="0"/>
              <a:t>عام 2011</a:t>
            </a:r>
            <a:endParaRPr lang="ar-EG" sz="1800" dirty="0" smtClean="0"/>
          </a:p>
          <a:p>
            <a:pPr algn="r" rtl="1">
              <a:buNone/>
            </a:pPr>
            <a:r>
              <a:rPr lang="ar-SA" sz="2000" dirty="0" smtClean="0"/>
              <a:t>ا</a:t>
            </a:r>
            <a:r>
              <a:rPr lang="ar-SA" sz="2800" u="sng" dirty="0" smtClean="0">
                <a:solidFill>
                  <a:srgbClr val="0070C0"/>
                </a:solidFill>
              </a:rPr>
              <a:t>لتجهيزات </a:t>
            </a:r>
            <a:r>
              <a:rPr lang="ar-SA" sz="2000" dirty="0" smtClean="0"/>
              <a:t>: أجهزة تحليل : دمويات – شوارد – غازات – كيمياء ( مع الملحقات ) – جهاز كمبيوتر</a:t>
            </a:r>
            <a:r>
              <a:rPr lang="ar-SY" sz="2000" dirty="0" smtClean="0"/>
              <a:t>- مجهر – مثفلات – براد . </a:t>
            </a:r>
            <a:endParaRPr lang="ar-SA" sz="2000" dirty="0" smtClean="0"/>
          </a:p>
          <a:p>
            <a:pPr algn="r" rtl="1">
              <a:buNone/>
            </a:pPr>
            <a:endParaRPr lang="ar-SA" sz="1800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754779" y="4725143"/>
          <a:ext cx="7517549" cy="1889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57387"/>
                <a:gridCol w="1845753"/>
                <a:gridCol w="1941830"/>
                <a:gridCol w="1872579"/>
              </a:tblGrid>
              <a:tr h="900101"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tx1"/>
                          </a:solidFill>
                        </a:rPr>
                        <a:t>الدوام الصباحي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tx1"/>
                          </a:solidFill>
                        </a:rPr>
                        <a:t>الدوام</a:t>
                      </a:r>
                      <a:r>
                        <a:rPr lang="ar-SA" sz="2800" b="1" baseline="0" dirty="0" smtClean="0">
                          <a:solidFill>
                            <a:schemeClr val="tx1"/>
                          </a:solidFill>
                        </a:rPr>
                        <a:t> المسائي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tx1"/>
                          </a:solidFill>
                        </a:rPr>
                        <a:t>الدوام الليلي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0010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tx1"/>
                          </a:solidFill>
                        </a:rPr>
                        <a:t>فنيي المخبر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tx1"/>
                          </a:solidFill>
                        </a:rPr>
                        <a:t>7 فنيين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tx1"/>
                          </a:solidFill>
                        </a:rPr>
                        <a:t>5 فنيين</a:t>
                      </a:r>
                      <a:r>
                        <a:rPr lang="ar-SA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tx1"/>
                          </a:solidFill>
                        </a:rPr>
                        <a:t>4 فنيين 3 فئات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5400" b="1" dirty="0" smtClean="0">
                <a:solidFill>
                  <a:srgbClr val="0070C0"/>
                </a:solidFill>
              </a:rPr>
              <a:t>احد عشر :</a:t>
            </a:r>
            <a:r>
              <a:rPr lang="ar-SY" sz="5400" b="1" dirty="0" smtClean="0">
                <a:solidFill>
                  <a:srgbClr val="FF0000"/>
                </a:solidFill>
              </a:rPr>
              <a:t>وحدة</a:t>
            </a:r>
            <a:r>
              <a:rPr lang="ar-SA" sz="5400" b="1" dirty="0" smtClean="0">
                <a:solidFill>
                  <a:srgbClr val="FF0000"/>
                </a:solidFill>
              </a:rPr>
              <a:t> أرشيف الإسعاف</a:t>
            </a:r>
            <a:endParaRPr lang="ar-SA" sz="54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SA" sz="2400" b="1" dirty="0" smtClean="0">
                <a:solidFill>
                  <a:srgbClr val="C00000"/>
                </a:solidFill>
              </a:rPr>
              <a:t>    </a:t>
            </a:r>
          </a:p>
          <a:p>
            <a:pPr algn="r">
              <a:buNone/>
            </a:pPr>
            <a:r>
              <a:rPr lang="ar-SA" sz="2400" b="1" dirty="0" smtClean="0">
                <a:solidFill>
                  <a:srgbClr val="C00000"/>
                </a:solidFill>
              </a:rPr>
              <a:t>     أرشفة وتوثيق جميع المرضى مراجعي قسم الإسعاف </a:t>
            </a:r>
          </a:p>
          <a:p>
            <a:pPr algn="r">
              <a:buNone/>
            </a:pPr>
            <a:endParaRPr lang="ar-SA" sz="2400" b="1" dirty="0" smtClean="0">
              <a:solidFill>
                <a:srgbClr val="C00000"/>
              </a:solidFill>
            </a:endParaRPr>
          </a:p>
          <a:p>
            <a:pPr algn="r">
              <a:buNone/>
            </a:pPr>
            <a:endParaRPr lang="ar-SA" sz="24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99592" y="3717032"/>
          <a:ext cx="7500990" cy="19504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59914"/>
                <a:gridCol w="3741076"/>
              </a:tblGrid>
              <a:tr h="842472"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tx1"/>
                          </a:solidFill>
                        </a:rPr>
                        <a:t>الدوام</a:t>
                      </a:r>
                      <a:r>
                        <a:rPr lang="ar-SA" sz="2800" b="1" baseline="0" dirty="0" smtClean="0">
                          <a:solidFill>
                            <a:schemeClr val="tx1"/>
                          </a:solidFill>
                        </a:rPr>
                        <a:t> الصباحي الرسمي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0799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tx1"/>
                          </a:solidFill>
                        </a:rPr>
                        <a:t>موظف</a:t>
                      </a:r>
                      <a:r>
                        <a:rPr lang="ar-SY" sz="2800" b="1" dirty="0" smtClean="0">
                          <a:solidFill>
                            <a:schemeClr val="tx1"/>
                          </a:solidFill>
                        </a:rPr>
                        <a:t>و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</a:rPr>
                        <a:t> أرشيف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tx1"/>
                          </a:solidFill>
                        </a:rPr>
                        <a:t>4 موظفين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536" y="1052735"/>
          <a:ext cx="8424935" cy="4783280"/>
        </p:xfrm>
        <a:graphic>
          <a:graphicData uri="http://schemas.openxmlformats.org/drawingml/2006/table">
            <a:tbl>
              <a:tblPr rtl="1"/>
              <a:tblGrid>
                <a:gridCol w="4676199"/>
                <a:gridCol w="1117817"/>
                <a:gridCol w="1117817"/>
                <a:gridCol w="756551"/>
                <a:gridCol w="756551"/>
              </a:tblGrid>
              <a:tr h="353189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dirty="0">
                          <a:latin typeface="Calibri"/>
                          <a:ea typeface="Times New Roman"/>
                          <a:cs typeface="Arial"/>
                        </a:rPr>
                        <a:t>تقرير مقارنة بين عامي 2011 و 2012  / </a:t>
                      </a:r>
                      <a:r>
                        <a:rPr lang="ar-SA" sz="1300" b="1" dirty="0">
                          <a:latin typeface="Calibri"/>
                          <a:ea typeface="Times New Roman"/>
                          <a:cs typeface="Arial"/>
                        </a:rPr>
                        <a:t>كانون الثاني - ايار </a:t>
                      </a:r>
                      <a:r>
                        <a:rPr lang="ar-SA" sz="1300" dirty="0">
                          <a:latin typeface="Calibri"/>
                          <a:ea typeface="Times New Roman"/>
                          <a:cs typeface="Arial"/>
                        </a:rPr>
                        <a:t>/  لنشاط قسم الإسعاف الخارجي                       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761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63299" marR="632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63299" marR="632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63299" marR="632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63299" marR="632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63299" marR="632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6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500" dirty="0">
                          <a:latin typeface="Calibri"/>
                          <a:ea typeface="Times New Roman"/>
                          <a:cs typeface="Arial"/>
                        </a:rPr>
                        <a:t>عدد مراجعي قسم الإسعاف الخارجي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500" b="1">
                          <a:latin typeface="Calibri"/>
                          <a:ea typeface="Times New Roman"/>
                          <a:cs typeface="Arial"/>
                        </a:rPr>
                        <a:t>العدد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500" b="1">
                          <a:latin typeface="Calibri"/>
                          <a:ea typeface="Times New Roman"/>
                          <a:cs typeface="Arial"/>
                        </a:rPr>
                        <a:t>المعدل اليومي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1163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Arial"/>
                          <a:ea typeface="Times New Roman"/>
                          <a:cs typeface="Arial"/>
                        </a:rPr>
                        <a:t>2011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Arial"/>
                          <a:ea typeface="Times New Roman"/>
                          <a:cs typeface="Arial"/>
                        </a:rPr>
                        <a:t>2012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Arial"/>
                          <a:ea typeface="Times New Roman"/>
                          <a:cs typeface="Arial"/>
                        </a:rPr>
                        <a:t>2011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Arial"/>
                          <a:ea typeface="Times New Roman"/>
                          <a:cs typeface="Arial"/>
                        </a:rPr>
                        <a:t>2012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505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عدد مراجعي الاسعاف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117273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124564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777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850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505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عدد مراجعي تخطيط الداخلية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5446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300" dirty="0" smtClean="0"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r>
                        <a:rPr lang="ar-SA" sz="1300" dirty="0" smtClean="0">
                          <a:latin typeface="Calibri"/>
                          <a:ea typeface="Times New Roman"/>
                          <a:cs typeface="Arial"/>
                        </a:rPr>
                        <a:t>661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dirty="0">
                          <a:latin typeface="Calibri"/>
                          <a:ea typeface="Times New Roman"/>
                          <a:cs typeface="Arial"/>
                        </a:rPr>
                        <a:t>36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300" dirty="0" smtClean="0"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ar-SA" sz="1300" dirty="0" smtClean="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505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dirty="0">
                          <a:latin typeface="Calibri"/>
                          <a:ea typeface="Times New Roman"/>
                          <a:cs typeface="Arial"/>
                        </a:rPr>
                        <a:t>عدد المرضى الذين أجريت لهم صور شعاعية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48281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300" dirty="0" smtClean="0"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ar-SA" sz="1300" dirty="0" smtClean="0">
                          <a:latin typeface="Calibri"/>
                          <a:ea typeface="Times New Roman"/>
                          <a:cs typeface="Arial"/>
                        </a:rPr>
                        <a:t>5970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320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1300" dirty="0" smtClean="0"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ar-SA" sz="1300" dirty="0" smtClean="0">
                          <a:latin typeface="Calibri"/>
                          <a:ea typeface="Times New Roman"/>
                          <a:cs typeface="Arial"/>
                        </a:rPr>
                        <a:t>37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505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عدد حالات الأنعاش/ داخلية /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3424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dirty="0" smtClean="0">
                          <a:latin typeface="Calibri"/>
                          <a:ea typeface="Times New Roman"/>
                          <a:cs typeface="Arial"/>
                        </a:rPr>
                        <a:t>3437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23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dirty="0" smtClean="0">
                          <a:latin typeface="Calibri"/>
                          <a:ea typeface="Times New Roman"/>
                          <a:cs typeface="Arial"/>
                        </a:rPr>
                        <a:t>26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505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عدد حالات الجبس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5095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dirty="0" smtClean="0">
                          <a:latin typeface="Calibri"/>
                          <a:ea typeface="Times New Roman"/>
                          <a:cs typeface="Arial"/>
                        </a:rPr>
                        <a:t>5627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34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dirty="0" smtClean="0">
                          <a:latin typeface="Calibri"/>
                          <a:ea typeface="Times New Roman"/>
                          <a:cs typeface="Arial"/>
                        </a:rPr>
                        <a:t>44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505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عدد العمليات الجراحية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80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161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505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عدد فحوص الدم 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173053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dirty="0">
                          <a:latin typeface="Calibri"/>
                          <a:ea typeface="Times New Roman"/>
                          <a:cs typeface="Arial"/>
                        </a:rPr>
                        <a:t>244979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1146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1612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505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عدد فحوص البول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13975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16200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93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107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360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>
                          <a:latin typeface="Calibri"/>
                          <a:ea typeface="Times New Roman"/>
                          <a:cs typeface="Arial"/>
                        </a:rPr>
                        <a:t>المجموع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>
                          <a:latin typeface="Calibri"/>
                          <a:ea typeface="Times New Roman"/>
                          <a:cs typeface="Arial"/>
                        </a:rPr>
                        <a:t>366654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>
                          <a:latin typeface="Calibri"/>
                          <a:ea typeface="Times New Roman"/>
                          <a:cs typeface="Arial"/>
                        </a:rPr>
                        <a:t>430394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Times New Roman"/>
                          <a:cs typeface="Arial"/>
                        </a:rPr>
                        <a:t>2428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dirty="0">
                          <a:latin typeface="Calibri"/>
                          <a:ea typeface="Times New Roman"/>
                          <a:cs typeface="Arial"/>
                        </a:rPr>
                        <a:t>2832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50574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dirty="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299" marR="632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Y" sz="3600" b="1" dirty="0" smtClean="0"/>
              <a:t>       </a:t>
            </a:r>
            <a:r>
              <a:rPr lang="ar-SA" sz="3600" b="1" dirty="0" smtClean="0"/>
              <a:t>الهيئة العامة لمستشفى دمشق </a:t>
            </a:r>
            <a:r>
              <a:rPr lang="ar-SY" sz="3600" b="1" dirty="0" smtClean="0"/>
              <a:t> </a:t>
            </a:r>
            <a:r>
              <a:rPr lang="ar-SA" sz="3600" b="1" dirty="0" smtClean="0"/>
              <a:t>     </a:t>
            </a:r>
            <a:r>
              <a:rPr lang="ar-SY" sz="3600" b="1" dirty="0" smtClean="0"/>
              <a:t>     </a:t>
            </a:r>
            <a:r>
              <a:rPr lang="ar-SA" sz="3600" b="1" dirty="0" smtClean="0"/>
              <a:t>قسم الإسعاف</a:t>
            </a:r>
            <a:r>
              <a:rPr lang="ar-SA" sz="3600" b="1" i="1" dirty="0" smtClean="0"/>
              <a:t> </a:t>
            </a:r>
            <a:endParaRPr lang="ar-SA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sz="2400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sz="2800" dirty="0" smtClean="0"/>
          </a:p>
          <a:p>
            <a:pPr algn="ctr">
              <a:buNone/>
            </a:pPr>
            <a:r>
              <a:rPr lang="ar-SY" sz="2800" b="1" i="1" dirty="0" smtClean="0"/>
              <a:t> </a:t>
            </a:r>
            <a:r>
              <a:rPr lang="en-US" sz="2800" b="1" i="1" dirty="0" smtClean="0"/>
              <a:t>General  Assembly of Damascus Hospital                                                                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ar-SA" sz="2000" i="1" dirty="0" smtClean="0"/>
              <a:t>                                                    </a:t>
            </a:r>
            <a:r>
              <a:rPr lang="en-US" sz="2400" b="1" i="1" dirty="0" smtClean="0"/>
              <a:t>Emergency  </a:t>
            </a:r>
            <a:r>
              <a:rPr lang="en-US" sz="2400" b="1" i="1" dirty="0" smtClean="0"/>
              <a:t>Department</a:t>
            </a:r>
            <a:endParaRPr lang="ar-SY" sz="2400" b="1" i="1" dirty="0" smtClean="0"/>
          </a:p>
          <a:p>
            <a:pPr algn="ctr">
              <a:buNone/>
            </a:pPr>
            <a:endParaRPr lang="ar-SY" sz="2400" b="1" i="1" dirty="0" smtClean="0"/>
          </a:p>
          <a:p>
            <a:pPr algn="ctr">
              <a:buNone/>
            </a:pPr>
            <a:endParaRPr lang="ar-SA" sz="2400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/>
          </a:p>
        </p:txBody>
      </p:sp>
      <p:pic>
        <p:nvPicPr>
          <p:cNvPr id="5" name="صورة 4" descr="شعار الاسعاف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988840"/>
            <a:ext cx="1584176" cy="1785950"/>
          </a:xfrm>
          <a:prstGeom prst="rect">
            <a:avLst/>
          </a:prstGeom>
        </p:spPr>
      </p:pic>
      <p:pic>
        <p:nvPicPr>
          <p:cNvPr id="9" name="Picture 8" descr="شعار الهيئة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988840"/>
            <a:ext cx="2232248" cy="2016224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512" y="1340768"/>
          <a:ext cx="8784974" cy="5153655"/>
        </p:xfrm>
        <a:graphic>
          <a:graphicData uri="http://schemas.openxmlformats.org/drawingml/2006/table">
            <a:tbl>
              <a:tblPr rtl="1"/>
              <a:tblGrid>
                <a:gridCol w="3581566"/>
                <a:gridCol w="1300852"/>
                <a:gridCol w="1300852"/>
                <a:gridCol w="1300852"/>
                <a:gridCol w="1300852"/>
              </a:tblGrid>
              <a:tr h="303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Calibri"/>
                          <a:ea typeface="Times New Roman"/>
                          <a:cs typeface="Arial"/>
                        </a:rPr>
                        <a:t>تصنيف الحالات الإسعافية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Calibri"/>
                          <a:ea typeface="Times New Roman"/>
                          <a:cs typeface="Arial"/>
                        </a:rPr>
                        <a:t>العدد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Calibri"/>
                          <a:ea typeface="Times New Roman"/>
                          <a:cs typeface="Arial"/>
                        </a:rPr>
                        <a:t>المعدل اليومي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349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2011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2012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2011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2012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3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حالات الرضوض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28025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29690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Calibri"/>
                          <a:ea typeface="Times New Roman"/>
                          <a:cs typeface="Arial"/>
                        </a:rPr>
                        <a:t>183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195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3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حالات الجروح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3802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5135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25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34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3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حالات السقوط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2412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3467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23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3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حالات حوادث السير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1254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1065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3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حالات الحروق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599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653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3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حالات الطلق الناري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90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370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3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حالات طعن السكين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122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331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3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حالات المشاجرة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990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1659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3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التسمم الدوائي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365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243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3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التسمم الغذائي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111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91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3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التسمم بمواد كيماوية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72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124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3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تسممات أخرى / لدغ حشرات /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32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3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المجموع العام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37874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42856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248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282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3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الأمراض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79399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81708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519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538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9779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82" marR="5758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Y" sz="8800" b="1" i="1" dirty="0" smtClean="0">
                <a:solidFill>
                  <a:srgbClr val="FF0000"/>
                </a:solidFill>
              </a:rPr>
              <a:t>المعاناة</a:t>
            </a:r>
            <a:endParaRPr lang="en-US" sz="88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Wingdings" pitchFamily="2" charset="2"/>
              <a:buChar char="q"/>
            </a:pPr>
            <a:r>
              <a:rPr lang="ar-SY" sz="3200" b="1" i="1" dirty="0" smtClean="0"/>
              <a:t>ضيق المكان.</a:t>
            </a:r>
          </a:p>
          <a:p>
            <a:pPr marL="514350" indent="-514350" algn="r" rtl="1">
              <a:buFont typeface="Wingdings" pitchFamily="2" charset="2"/>
              <a:buChar char="q"/>
            </a:pPr>
            <a:r>
              <a:rPr lang="ar-SY" sz="3200" b="1" i="1" dirty="0" smtClean="0"/>
              <a:t>عدم وجود مكان لإستقبال وفرز المرضى.</a:t>
            </a:r>
          </a:p>
          <a:p>
            <a:pPr marL="514350" indent="-514350" algn="r" rtl="1">
              <a:buFont typeface="Wingdings" pitchFamily="2" charset="2"/>
              <a:buChar char="q"/>
            </a:pPr>
            <a:r>
              <a:rPr lang="ar-SY" sz="3200" b="1" i="1" dirty="0" smtClean="0"/>
              <a:t>عدم وجود مكان لإستراحة المرض والمرافقين.</a:t>
            </a:r>
          </a:p>
          <a:p>
            <a:pPr marL="514350" indent="-514350" algn="r" rtl="1">
              <a:buFont typeface="Wingdings" pitchFamily="2" charset="2"/>
              <a:buChar char="q"/>
            </a:pPr>
            <a:r>
              <a:rPr lang="ar-SY" sz="3200" b="1" i="1" dirty="0" smtClean="0"/>
              <a:t>عدم ضبط جيد للحراسة والأبواب.</a:t>
            </a:r>
          </a:p>
          <a:p>
            <a:pPr marL="514350" indent="-514350" algn="r" rtl="1">
              <a:buFont typeface="Wingdings" pitchFamily="2" charset="2"/>
              <a:buChar char="q"/>
            </a:pPr>
            <a:r>
              <a:rPr lang="ar-SY" sz="3200" b="1" i="1" dirty="0" smtClean="0"/>
              <a:t>قلة الطاقم التمريضي والخدمي.</a:t>
            </a:r>
          </a:p>
          <a:p>
            <a:pPr marL="514350" indent="-514350" algn="r" rtl="1">
              <a:buFont typeface="Wingdings" pitchFamily="2" charset="2"/>
              <a:buChar char="q"/>
            </a:pPr>
            <a:r>
              <a:rPr lang="ar-SY" sz="3200" b="1" i="1" dirty="0" smtClean="0"/>
              <a:t>زيادة الضغط وعدد ونوعيةالمرضى المراجعين (نظر</a:t>
            </a:r>
            <a:r>
              <a:rPr lang="ar-SA" sz="3200" b="1" i="1" dirty="0" smtClean="0"/>
              <a:t>ً</a:t>
            </a:r>
            <a:r>
              <a:rPr lang="ar-SY" sz="3200" b="1" i="1" dirty="0" smtClean="0"/>
              <a:t>ا للظروف الراهنة).</a:t>
            </a:r>
            <a:endParaRPr lang="ar-SA" sz="3200" b="1" i="1" dirty="0" smtClean="0"/>
          </a:p>
          <a:p>
            <a:pPr marL="514350" indent="-514350" algn="r" rtl="1">
              <a:buFont typeface="Wingdings" pitchFamily="2" charset="2"/>
              <a:buChar char="q"/>
            </a:pPr>
            <a:r>
              <a:rPr lang="ar-SA" sz="3200" b="1" i="1" dirty="0" smtClean="0"/>
              <a:t>عدم وجود تنسيق مع المشافي والجهات المعنية الأخرى.</a:t>
            </a:r>
          </a:p>
          <a:p>
            <a:pPr marL="514350" indent="-514350" algn="r" rtl="1">
              <a:buFont typeface="Wingdings" pitchFamily="2" charset="2"/>
              <a:buChar char="q"/>
            </a:pPr>
            <a:r>
              <a:rPr lang="ar-SA" sz="3200" b="1" i="1" dirty="0" smtClean="0"/>
              <a:t>عدم وجود نظام نداء واستدعاء متطور.</a:t>
            </a:r>
            <a:endParaRPr lang="en-US" sz="3200" b="1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Y" sz="8000" b="1" i="1" dirty="0" smtClean="0">
                <a:solidFill>
                  <a:srgbClr val="FF0000"/>
                </a:solidFill>
              </a:rPr>
              <a:t>الطموح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algn="r" rtl="1">
              <a:buFont typeface="Wingdings" pitchFamily="2" charset="2"/>
              <a:buChar char="q"/>
            </a:pPr>
            <a:endParaRPr lang="ar-SY" dirty="0" smtClean="0"/>
          </a:p>
          <a:p>
            <a:pPr lvl="1" algn="r" rtl="1">
              <a:buFont typeface="Wingdings" pitchFamily="2" charset="2"/>
              <a:buChar char="q"/>
            </a:pPr>
            <a:r>
              <a:rPr lang="ar-SY" sz="3000" b="1" i="1" dirty="0" smtClean="0"/>
              <a:t>تقديم الخدمة الطبية والصحية المثلى للمريض.</a:t>
            </a:r>
          </a:p>
          <a:p>
            <a:pPr lvl="1" algn="r" rtl="1">
              <a:buFont typeface="Wingdings" pitchFamily="2" charset="2"/>
              <a:buChar char="q"/>
            </a:pPr>
            <a:r>
              <a:rPr lang="ar-SY" sz="3000" b="1" i="1" dirty="0" smtClean="0"/>
              <a:t>رفع السوية العلمية والتعليمية للطاقم العامل في الإسعاف.</a:t>
            </a:r>
          </a:p>
          <a:p>
            <a:pPr lvl="1" algn="r" rtl="1">
              <a:buFont typeface="Wingdings" pitchFamily="2" charset="2"/>
              <a:buChar char="q"/>
            </a:pPr>
            <a:r>
              <a:rPr lang="ar-SY" sz="3000" b="1" i="1" dirty="0" smtClean="0"/>
              <a:t>تطبيق المقاييس والسياسات العالمية في قسم الإساف.</a:t>
            </a:r>
          </a:p>
          <a:p>
            <a:pPr lvl="1" algn="r" rtl="1">
              <a:buFont typeface="Wingdings" pitchFamily="2" charset="2"/>
              <a:buChar char="q"/>
            </a:pPr>
            <a:r>
              <a:rPr lang="ar-SY" sz="3000" b="1" i="1" dirty="0" smtClean="0"/>
              <a:t>دعم وتمييز وتحفيزجميع العاملين في قسم الإسعاف.</a:t>
            </a:r>
          </a:p>
          <a:p>
            <a:pPr lvl="1" algn="r" rtl="1">
              <a:buFont typeface="Wingdings" pitchFamily="2" charset="2"/>
              <a:buChar char="q"/>
            </a:pPr>
            <a:r>
              <a:rPr lang="ar-SY" sz="3000" b="1" i="1" dirty="0" smtClean="0"/>
              <a:t>التحديث الدائم ومواكبة كافة التطورات العلمية والتقنية الحديثة.</a:t>
            </a:r>
            <a:endParaRPr lang="ar-SA" sz="3000" b="1" i="1" dirty="0" smtClean="0"/>
          </a:p>
          <a:p>
            <a:pPr lvl="1" algn="r" rtl="1">
              <a:buFont typeface="Wingdings" pitchFamily="2" charset="2"/>
              <a:buChar char="q"/>
            </a:pPr>
            <a:r>
              <a:rPr lang="ar-SA" sz="3000" b="1" i="1" dirty="0" smtClean="0"/>
              <a:t>الإسراع في تنفيذ قسم الإسعاف الجديد.</a:t>
            </a:r>
          </a:p>
          <a:p>
            <a:pPr lvl="1" algn="r" rtl="1">
              <a:buFont typeface="Wingdings" pitchFamily="2" charset="2"/>
              <a:buChar char="q"/>
            </a:pPr>
            <a:r>
              <a:rPr lang="ar-SA" sz="3000" b="1" i="1" dirty="0" smtClean="0"/>
              <a:t>إحداث نظام استدعاء وإيصال حديث </a:t>
            </a:r>
            <a:r>
              <a:rPr lang="ar-SA" sz="3000" b="1" i="1" dirty="0" smtClean="0"/>
              <a:t>.</a:t>
            </a:r>
            <a:endParaRPr lang="ar-SY" sz="3000" b="1" i="1" dirty="0" smtClean="0"/>
          </a:p>
          <a:p>
            <a:pPr lvl="1" algn="r" rtl="1">
              <a:buFont typeface="Wingdings" pitchFamily="2" charset="2"/>
              <a:buChar char="q"/>
            </a:pPr>
            <a:r>
              <a:rPr lang="ar-SY" sz="3000" b="1" i="1" dirty="0" smtClean="0"/>
              <a:t>إحداث فريق إنعاش متخصص.</a:t>
            </a:r>
            <a:endParaRPr lang="en-US" sz="3000" b="1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4" descr="TWIJFE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8064" y="2132856"/>
            <a:ext cx="1944216" cy="3934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81C222-8C8F-47CB-AF0B-93648E03E182}" type="slidenum">
              <a:rPr lang="ar-SA" smtClean="0"/>
              <a:pPr/>
              <a:t>33</a:t>
            </a:fld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2843808" y="1988840"/>
            <a:ext cx="482453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700" dirty="0" smtClean="0">
                <a:solidFill>
                  <a:srgbClr val="FFC000"/>
                </a:solidFill>
              </a:rPr>
              <a:t>؟</a:t>
            </a:r>
            <a:endParaRPr lang="en-US" sz="287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7200" b="1" i="1" dirty="0" smtClean="0">
                <a:solidFill>
                  <a:srgbClr val="00B050"/>
                </a:solidFill>
              </a:rPr>
              <a:t>كل الخير لسورياالحبيبة وشعبها</a:t>
            </a:r>
            <a:r>
              <a:rPr lang="ar-SA" sz="8800" b="1" i="1" dirty="0" smtClean="0">
                <a:solidFill>
                  <a:srgbClr val="00B050"/>
                </a:solidFill>
              </a:rPr>
              <a:t> </a:t>
            </a:r>
            <a:endParaRPr lang="en-US" sz="8800" b="1" i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ar-SY" dirty="0" smtClean="0"/>
          </a:p>
          <a:p>
            <a:pPr algn="ctr"/>
            <a:endParaRPr lang="ar-SY" dirty="0" smtClean="0"/>
          </a:p>
          <a:p>
            <a:pPr algn="ctr"/>
            <a:endParaRPr lang="ar-SA" dirty="0" smtClean="0"/>
          </a:p>
          <a:p>
            <a:pPr algn="ctr"/>
            <a:endParaRPr lang="ar-SY" dirty="0" smtClean="0"/>
          </a:p>
          <a:p>
            <a:pPr algn="ctr">
              <a:buNone/>
            </a:pPr>
            <a:r>
              <a:rPr lang="ar-SY" sz="8800" b="1" i="1" dirty="0" smtClean="0">
                <a:solidFill>
                  <a:srgbClr val="FF0000"/>
                </a:solidFill>
              </a:rPr>
              <a:t>شكراً لحُسن </a:t>
            </a:r>
            <a:r>
              <a:rPr lang="ar-SY" sz="8800" b="1" i="1" dirty="0" smtClean="0">
                <a:solidFill>
                  <a:srgbClr val="FF0000"/>
                </a:solidFill>
              </a:rPr>
              <a:t>إصغائكم </a:t>
            </a:r>
          </a:p>
          <a:p>
            <a:pPr algn="ctr">
              <a:buNone/>
            </a:pPr>
            <a:endParaRPr lang="ar-SY" sz="8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ar-SY" sz="8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ar-SA" sz="8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ar-SA" sz="8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ar-SA" sz="8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ar-SA" sz="8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8800" b="1" i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81C222-8C8F-47CB-AF0B-93648E03E182}" type="slidenum">
              <a:rPr lang="ar-SA" smtClean="0"/>
              <a:pPr/>
              <a:t>34</a:t>
            </a:fld>
            <a:endParaRPr lang="ar-SA"/>
          </a:p>
        </p:txBody>
      </p:sp>
      <p:pic>
        <p:nvPicPr>
          <p:cNvPr id="7" name="Picture 6" descr="189568_113335305413525_100002111695906_121098_308172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772816"/>
            <a:ext cx="6096000" cy="23762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7200" b="1" i="1" dirty="0" smtClean="0">
                <a:solidFill>
                  <a:srgbClr val="7030A0"/>
                </a:solidFill>
              </a:rPr>
              <a:t>قسم الإسعاف – مشفى دمشق</a:t>
            </a:r>
            <a:endParaRPr lang="en-US" sz="7200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ar-SA" sz="4800" b="1" i="1" dirty="0" smtClean="0">
                <a:solidFill>
                  <a:srgbClr val="C00000"/>
                </a:solidFill>
              </a:rPr>
              <a:t># مريض سنوياً   </a:t>
            </a:r>
            <a:r>
              <a:rPr lang="en-US" sz="4800" b="1" i="1" dirty="0" smtClean="0">
                <a:solidFill>
                  <a:srgbClr val="C00000"/>
                </a:solidFill>
              </a:rPr>
              <a:t>  </a:t>
            </a:r>
            <a:r>
              <a:rPr lang="en-US" sz="5400" b="1" i="1" dirty="0" smtClean="0">
                <a:solidFill>
                  <a:srgbClr val="FFC000"/>
                </a:solidFill>
                <a:latin typeface="+mj-lt"/>
              </a:rPr>
              <a:t>311000</a:t>
            </a:r>
            <a:endParaRPr lang="en-US" sz="4800" b="1" i="1" dirty="0" smtClean="0">
              <a:solidFill>
                <a:srgbClr val="FFC000"/>
              </a:solidFill>
              <a:latin typeface="+mj-lt"/>
            </a:endParaRPr>
          </a:p>
          <a:p>
            <a:pPr algn="ctr">
              <a:buNone/>
            </a:pPr>
            <a:r>
              <a:rPr lang="ar-SA" sz="4800" b="1" i="1" dirty="0" smtClean="0">
                <a:solidFill>
                  <a:srgbClr val="FF0000"/>
                </a:solidFill>
              </a:rPr>
              <a:t> # مريض يومياً </a:t>
            </a:r>
            <a:r>
              <a:rPr lang="en-US" sz="5400" b="1" i="1" dirty="0" smtClean="0">
                <a:solidFill>
                  <a:srgbClr val="FFC000"/>
                </a:solidFill>
                <a:latin typeface="+mj-lt"/>
              </a:rPr>
              <a:t>850</a:t>
            </a:r>
            <a:endParaRPr lang="ar-SA" sz="5400" b="1" i="1" dirty="0" smtClean="0">
              <a:solidFill>
                <a:srgbClr val="FFC000"/>
              </a:solidFill>
              <a:latin typeface="+mj-lt"/>
            </a:endParaRPr>
          </a:p>
          <a:p>
            <a:pPr algn="ctr">
              <a:buNone/>
            </a:pPr>
            <a:r>
              <a:rPr lang="en-US" sz="54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ar-SA" sz="54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طبيباً</a:t>
            </a:r>
            <a:r>
              <a:rPr lang="ar-SY" sz="54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إختصاصياً</a:t>
            </a:r>
            <a:r>
              <a:rPr lang="en-US" sz="5400" b="1" i="1" dirty="0" smtClean="0">
                <a:solidFill>
                  <a:srgbClr val="FFC000"/>
                </a:solidFill>
                <a:latin typeface="+mj-lt"/>
              </a:rPr>
              <a:t>20</a:t>
            </a:r>
            <a:endParaRPr lang="ar-SA" sz="5400" b="1" i="1" dirty="0" smtClean="0">
              <a:solidFill>
                <a:srgbClr val="FFC000"/>
              </a:solidFill>
              <a:latin typeface="+mj-lt"/>
            </a:endParaRPr>
          </a:p>
          <a:p>
            <a:pPr algn="ctr">
              <a:buNone/>
            </a:pPr>
            <a:r>
              <a:rPr lang="ar-SA" sz="54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طبيباً مقيماً</a:t>
            </a:r>
            <a:r>
              <a:rPr lang="en-US" sz="5400" b="1" i="1" dirty="0" smtClean="0">
                <a:solidFill>
                  <a:srgbClr val="FFC000"/>
                </a:solidFill>
                <a:latin typeface="+mj-lt"/>
              </a:rPr>
              <a:t>80</a:t>
            </a:r>
            <a:r>
              <a:rPr lang="en-US" sz="54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endParaRPr lang="ar-SY" sz="5400" b="1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ar-SA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الطاقم التمريضي والفني والخدمي </a:t>
            </a:r>
            <a:r>
              <a:rPr lang="en-US" sz="4800" b="1" i="1" dirty="0" smtClean="0">
                <a:solidFill>
                  <a:srgbClr val="FFC000"/>
                </a:solidFill>
                <a:latin typeface="+mj-lt"/>
              </a:rPr>
              <a:t>210</a:t>
            </a:r>
            <a:r>
              <a:rPr lang="en-US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 </a:t>
            </a:r>
            <a:endParaRPr lang="en-US" sz="4800" b="1" i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52536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600" b="1" i="1" dirty="0" smtClean="0">
                <a:solidFill>
                  <a:srgbClr val="7030A0"/>
                </a:solidFill>
              </a:rPr>
              <a:t>قسم الإسعاف – مشفى دمشق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endParaRPr lang="ar-SY" sz="2800" dirty="0" smtClean="0">
              <a:solidFill>
                <a:srgbClr val="FF0000"/>
              </a:solidFill>
            </a:endParaRPr>
          </a:p>
          <a:p>
            <a:pPr algn="ctr" rtl="1"/>
            <a:r>
              <a:rPr lang="ar-SA" sz="3200" b="1" i="1" dirty="0" smtClean="0">
                <a:solidFill>
                  <a:srgbClr val="FF0000"/>
                </a:solidFill>
              </a:rPr>
              <a:t>تم افتتاح القسم الحديث بعد انتهاء الترميم في 3\8\</a:t>
            </a:r>
            <a:r>
              <a:rPr lang="ar-SY" sz="3200" b="1" i="1" dirty="0" smtClean="0">
                <a:solidFill>
                  <a:srgbClr val="FF0000"/>
                </a:solidFill>
              </a:rPr>
              <a:t>2005</a:t>
            </a:r>
          </a:p>
          <a:p>
            <a:pPr algn="ctr" rtl="1"/>
            <a:endParaRPr lang="ar-SY" sz="2800" dirty="0" smtClean="0"/>
          </a:p>
          <a:p>
            <a:pPr algn="ctr" rtl="1"/>
            <a:r>
              <a:rPr lang="ar-SA" sz="2800" dirty="0" smtClean="0"/>
              <a:t>يعتبر قسم الإسعاف في المستشفى </a:t>
            </a:r>
            <a:r>
              <a:rPr lang="ar-SA" sz="2800" b="1" i="1" dirty="0" smtClean="0">
                <a:solidFill>
                  <a:srgbClr val="7030A0"/>
                </a:solidFill>
              </a:rPr>
              <a:t>من الأقسام ذات الأهمية الخاصة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endParaRPr lang="ar-SY" sz="2800" b="1" i="1" dirty="0" smtClean="0">
              <a:solidFill>
                <a:srgbClr val="7030A0"/>
              </a:solidFill>
            </a:endParaRPr>
          </a:p>
          <a:p>
            <a:pPr algn="ctr" rtl="1"/>
            <a:r>
              <a:rPr lang="ar-SA" sz="2800" dirty="0" smtClean="0"/>
              <a:t>إذ يستهدف </a:t>
            </a:r>
            <a:r>
              <a:rPr lang="ar-SA" sz="3200" b="1" dirty="0" smtClean="0">
                <a:solidFill>
                  <a:srgbClr val="FF0000"/>
                </a:solidFill>
              </a:rPr>
              <a:t>تقديم خدمات نوعية </a:t>
            </a:r>
            <a:r>
              <a:rPr lang="ar-SA" sz="2800" dirty="0" smtClean="0"/>
              <a:t>خاصة تتمثل بالإنقاذ السريع للمرضى في الحالات الحرجة و للمصابين في مختلف أنواع الحوادث</a:t>
            </a:r>
            <a:endParaRPr lang="ar-SY" sz="2800" dirty="0" smtClean="0"/>
          </a:p>
          <a:p>
            <a:pPr algn="ctr" rtl="1">
              <a:buNone/>
            </a:pPr>
            <a:endParaRPr lang="ar-SY" sz="2800" dirty="0" smtClean="0">
              <a:solidFill>
                <a:srgbClr val="FF0000"/>
              </a:solidFill>
            </a:endParaRPr>
          </a:p>
          <a:p>
            <a:pPr algn="ctr" rtl="1"/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b="1" i="1" dirty="0" smtClean="0">
                <a:solidFill>
                  <a:srgbClr val="FF0000"/>
                </a:solidFill>
              </a:rPr>
              <a:t>مهام قسم الإسعاف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 rtl="1"/>
            <a:r>
              <a:rPr lang="en-US" sz="4400" b="1" dirty="0" smtClean="0">
                <a:solidFill>
                  <a:srgbClr val="C00000"/>
                </a:solidFill>
              </a:rPr>
              <a:t>-1</a:t>
            </a:r>
            <a:r>
              <a:rPr lang="en-US" sz="3200" b="1" dirty="0" smtClean="0"/>
              <a:t> </a:t>
            </a:r>
            <a:r>
              <a:rPr lang="ar-SA" sz="3200" b="1" dirty="0" smtClean="0"/>
              <a:t>استقبال الحالات التي توجه إلى القسم بمعرفة المسؤولين في منظومة الطوارئ أو الدفاع المدني عند حدوث الكوارث أو عند نشوب الحروب أو وقوع حوادث مرورية كبيرة</a:t>
            </a:r>
            <a:r>
              <a:rPr lang="ar-SY" sz="3200" b="1" dirty="0" smtClean="0"/>
              <a:t>.</a:t>
            </a:r>
          </a:p>
          <a:p>
            <a:pPr algn="r" rtl="1"/>
            <a:r>
              <a:rPr lang="ar-SY" sz="3200" b="1" dirty="0" smtClean="0"/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-2</a:t>
            </a:r>
            <a:r>
              <a:rPr lang="en-US" sz="3200" b="1" dirty="0" smtClean="0"/>
              <a:t> </a:t>
            </a:r>
            <a:r>
              <a:rPr lang="ar-SA" sz="3200" b="1" dirty="0" smtClean="0"/>
              <a:t>العناية الفورية بجميع الحالات الحرجة التي ترد إلى القسم كحالات الرضوض المتعددة</a:t>
            </a:r>
            <a:r>
              <a:rPr lang="en-US" sz="3200" b="1" dirty="0" smtClean="0"/>
              <a:t> , </a:t>
            </a:r>
            <a:r>
              <a:rPr lang="ar-SA" sz="3200" b="1" dirty="0" smtClean="0"/>
              <a:t>حالات التسمم</a:t>
            </a:r>
            <a:r>
              <a:rPr lang="en-US" sz="3200" b="1" dirty="0" smtClean="0"/>
              <a:t>, </a:t>
            </a:r>
            <a:r>
              <a:rPr lang="ar-SA" sz="3200" b="1" dirty="0" smtClean="0"/>
              <a:t>السكتات القلبية والدماغية</a:t>
            </a:r>
            <a:r>
              <a:rPr lang="en-US" sz="3200" b="1" dirty="0" smtClean="0"/>
              <a:t>,</a:t>
            </a:r>
            <a:r>
              <a:rPr lang="ar-SA" sz="3200" b="1" dirty="0" smtClean="0"/>
              <a:t>الجروح القطعية و النزيف الحاد</a:t>
            </a:r>
            <a:r>
              <a:rPr lang="en-US" sz="3200" b="1" dirty="0" smtClean="0"/>
              <a:t> , </a:t>
            </a:r>
            <a:r>
              <a:rPr lang="ar-SA" sz="3200" b="1" dirty="0" smtClean="0"/>
              <a:t>و إدخال ما يحتاج</a:t>
            </a:r>
            <a:r>
              <a:rPr lang="en-US" sz="3200" b="1" dirty="0" smtClean="0"/>
              <a:t>  </a:t>
            </a:r>
            <a:r>
              <a:rPr lang="ar-SA" sz="3200" b="1" dirty="0" smtClean="0"/>
              <a:t>منها لتقديم خدمات طبية تخصصية إلى المستشفى</a:t>
            </a:r>
            <a:r>
              <a:rPr lang="en-US" sz="3200" b="1" dirty="0" smtClean="0"/>
              <a:t> </a:t>
            </a:r>
            <a:r>
              <a:rPr lang="en-US" sz="2800" dirty="0" smtClean="0"/>
              <a:t>.</a:t>
            </a:r>
            <a:endParaRPr lang="en-US" sz="2800" i="1" dirty="0" smtClean="0"/>
          </a:p>
          <a:p>
            <a:pPr algn="r" rtl="1"/>
            <a:endParaRPr lang="ar-SY" sz="2800" dirty="0" smtClean="0"/>
          </a:p>
          <a:p>
            <a:pPr algn="r" rtl="1"/>
            <a:endParaRPr lang="ar-SY" sz="2800" dirty="0" smtClean="0"/>
          </a:p>
          <a:p>
            <a:pPr algn="r" rtl="1"/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b="1" i="1" dirty="0" smtClean="0">
                <a:solidFill>
                  <a:srgbClr val="FF0000"/>
                </a:solidFill>
              </a:rPr>
              <a:t>مهام قسم الإسعاف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endParaRPr lang="ar-SY" sz="4000" dirty="0" smtClean="0">
              <a:solidFill>
                <a:srgbClr val="C00000"/>
              </a:solidFill>
            </a:endParaRPr>
          </a:p>
          <a:p>
            <a:pPr algn="ctr" rtl="1"/>
            <a:r>
              <a:rPr lang="ar-SY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-3</a:t>
            </a:r>
            <a:r>
              <a:rPr lang="ar-SA" sz="3200" b="1" dirty="0" smtClean="0"/>
              <a:t>فرز الحالات التي ترد إلى القسم لتحديد نوعية الرعاية التي تلزم كل حالة</a:t>
            </a:r>
            <a:r>
              <a:rPr lang="en-US" sz="3200" b="1" dirty="0" smtClean="0"/>
              <a:t> , </a:t>
            </a:r>
            <a:r>
              <a:rPr lang="ar-SA" sz="3200" b="1" dirty="0" smtClean="0"/>
              <a:t>و كذلك أولويات تقديم هذه الرعاية على ضوء مدى</a:t>
            </a:r>
            <a:r>
              <a:rPr lang="en-US" sz="3200" b="1" dirty="0" smtClean="0"/>
              <a:t>  </a:t>
            </a:r>
            <a:r>
              <a:rPr lang="ar-SA" sz="3200" b="1" dirty="0" smtClean="0"/>
              <a:t>خطورة كل حالة </a:t>
            </a:r>
            <a:r>
              <a:rPr lang="ar-SY" sz="3200" b="1" dirty="0" smtClean="0"/>
              <a:t>.</a:t>
            </a:r>
          </a:p>
          <a:p>
            <a:pPr algn="ctr" rtl="1">
              <a:buNone/>
            </a:pPr>
            <a:endParaRPr lang="ar-SY" sz="3200" dirty="0" smtClean="0"/>
          </a:p>
          <a:p>
            <a:pPr algn="r" rtl="1"/>
            <a:r>
              <a:rPr lang="ar-SA" sz="2800" b="1" dirty="0" smtClean="0"/>
              <a:t>و نصنف هذه الحالات حسب أولويات تقديم الخدمة الطبية</a:t>
            </a:r>
            <a:r>
              <a:rPr lang="ar-SY" sz="2800" b="1" dirty="0" smtClean="0"/>
              <a:t> كالتالي</a:t>
            </a:r>
            <a:r>
              <a:rPr lang="en-US" sz="2800" b="1" dirty="0" smtClean="0"/>
              <a:t> : </a:t>
            </a:r>
            <a:endParaRPr lang="en-US" sz="2800" b="1" i="1" dirty="0" smtClean="0"/>
          </a:p>
          <a:p>
            <a:pPr algn="r" rtl="1"/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b="1" i="1" dirty="0" smtClean="0">
                <a:solidFill>
                  <a:srgbClr val="FF0000"/>
                </a:solidFill>
              </a:rPr>
              <a:t>مهام قسم الإسعاف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r" rtl="1"/>
            <a:r>
              <a:rPr lang="ar-SY" sz="3500" b="1" i="1" u="sng" dirty="0" smtClean="0">
                <a:solidFill>
                  <a:srgbClr val="00B050"/>
                </a:solidFill>
              </a:rPr>
              <a:t>أ- </a:t>
            </a:r>
            <a:r>
              <a:rPr lang="ar-SA" sz="3500" b="1" i="1" u="sng" dirty="0" smtClean="0">
                <a:solidFill>
                  <a:srgbClr val="00B050"/>
                </a:solidFill>
              </a:rPr>
              <a:t>الحالات الحرجة </a:t>
            </a:r>
            <a:r>
              <a:rPr lang="en-US" sz="3000" b="1" i="1" u="sng" dirty="0" smtClean="0">
                <a:solidFill>
                  <a:srgbClr val="00B050"/>
                </a:solidFill>
              </a:rPr>
              <a:t>Emergent cases  : </a:t>
            </a:r>
            <a:r>
              <a:rPr lang="ar-SY" sz="3000" b="1" i="1" u="sng" dirty="0" smtClean="0">
                <a:solidFill>
                  <a:srgbClr val="00B050"/>
                </a:solidFill>
              </a:rPr>
              <a:t> </a:t>
            </a:r>
          </a:p>
          <a:p>
            <a:pPr lvl="0" algn="r" rtl="1">
              <a:buNone/>
            </a:pPr>
            <a:r>
              <a:rPr lang="ar-SY" sz="2800" b="1" dirty="0" smtClean="0"/>
              <a:t>       </a:t>
            </a:r>
            <a:r>
              <a:rPr lang="ar-SA" sz="2800" b="1" dirty="0" smtClean="0"/>
              <a:t>و هي الحالات التي </a:t>
            </a:r>
            <a:r>
              <a:rPr lang="ar-SA" sz="2800" b="1" dirty="0" smtClean="0">
                <a:solidFill>
                  <a:srgbClr val="7030A0"/>
                </a:solidFill>
              </a:rPr>
              <a:t>تحتاج عناية طبية </a:t>
            </a:r>
            <a:r>
              <a:rPr lang="ar-SA" sz="2800" b="1" i="1" dirty="0" smtClean="0">
                <a:solidFill>
                  <a:srgbClr val="FF0000"/>
                </a:solidFill>
              </a:rPr>
              <a:t>فورية</a:t>
            </a:r>
            <a:r>
              <a:rPr lang="ar-SA" sz="2800" b="1" dirty="0" smtClean="0">
                <a:solidFill>
                  <a:srgbClr val="7030A0"/>
                </a:solidFill>
              </a:rPr>
              <a:t> و مباشرة و أي تأخير يؤدي</a:t>
            </a:r>
            <a:r>
              <a:rPr lang="ar-SY" sz="2800" b="1" dirty="0" smtClean="0">
                <a:solidFill>
                  <a:srgbClr val="7030A0"/>
                </a:solidFill>
              </a:rPr>
              <a:t> </a:t>
            </a:r>
            <a:r>
              <a:rPr lang="ar-SA" sz="2800" b="1" dirty="0" smtClean="0">
                <a:solidFill>
                  <a:srgbClr val="7030A0"/>
                </a:solidFill>
              </a:rPr>
              <a:t>لتهديد حياة المريض أو تعطيل لأحد وظائف جسمه </a:t>
            </a:r>
            <a:r>
              <a:rPr lang="ar-SA" sz="2800" b="1" dirty="0" smtClean="0"/>
              <a:t>و منها</a:t>
            </a:r>
            <a:r>
              <a:rPr lang="en-US" sz="2800" b="1" dirty="0" smtClean="0"/>
              <a:t> : </a:t>
            </a:r>
            <a:endParaRPr lang="en-US" sz="2800" b="1" i="1" dirty="0" smtClean="0"/>
          </a:p>
          <a:p>
            <a:pPr lvl="1" algn="r" rtl="1"/>
            <a:r>
              <a:rPr lang="en-US" sz="2800" b="1" dirty="0" smtClean="0"/>
              <a:t>عسرة التنفس – الزرقة .</a:t>
            </a:r>
            <a:endParaRPr lang="en-US" sz="2800" b="1" i="1" dirty="0" smtClean="0"/>
          </a:p>
          <a:p>
            <a:pPr lvl="1" algn="r" rtl="1"/>
            <a:r>
              <a:rPr lang="en-US" sz="2800" b="1" dirty="0" smtClean="0"/>
              <a:t>السكتات القلبية و الدماغية .</a:t>
            </a:r>
            <a:endParaRPr lang="en-US" sz="2800" b="1" i="1" dirty="0" smtClean="0"/>
          </a:p>
          <a:p>
            <a:pPr lvl="1" algn="r" rtl="1"/>
            <a:r>
              <a:rPr lang="en-US" sz="2800" b="1" dirty="0" smtClean="0"/>
              <a:t>النزيف الدموي الحاد .</a:t>
            </a:r>
            <a:endParaRPr lang="en-US" sz="2800" b="1" i="1" dirty="0" smtClean="0"/>
          </a:p>
          <a:p>
            <a:pPr lvl="1" algn="r" rtl="1"/>
            <a:r>
              <a:rPr lang="en-US" sz="2800" b="1" dirty="0" smtClean="0"/>
              <a:t>الرضوض المتعددة .</a:t>
            </a:r>
            <a:endParaRPr lang="en-US" sz="2800" b="1" i="1" dirty="0" smtClean="0"/>
          </a:p>
          <a:p>
            <a:pPr lvl="1" algn="r" rtl="1"/>
            <a:r>
              <a:rPr lang="en-US" sz="2800" b="1" dirty="0" smtClean="0"/>
              <a:t>إصابات الرأس الخطرة .</a:t>
            </a:r>
            <a:endParaRPr lang="en-US" sz="2800" b="1" i="1" dirty="0" smtClean="0"/>
          </a:p>
          <a:p>
            <a:pPr lvl="1" algn="r" rtl="1"/>
            <a:r>
              <a:rPr lang="en-US" sz="2800" b="1" dirty="0" smtClean="0"/>
              <a:t>حالات الإغماء .</a:t>
            </a:r>
            <a:endParaRPr lang="en-US" sz="2800" b="1" i="1" dirty="0" smtClean="0"/>
          </a:p>
          <a:p>
            <a:pPr lvl="1" algn="r" rtl="1"/>
            <a:r>
              <a:rPr lang="en-US" sz="2800" b="1" dirty="0" smtClean="0"/>
              <a:t>التسمم .</a:t>
            </a:r>
            <a:endParaRPr lang="en-US" sz="2800" b="1" i="1" dirty="0" smtClean="0"/>
          </a:p>
          <a:p>
            <a:pPr algn="r" rtl="1"/>
            <a:endParaRPr lang="en-US" sz="36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600" b="1" i="1" dirty="0" smtClean="0">
                <a:solidFill>
                  <a:srgbClr val="FF0000"/>
                </a:solidFill>
              </a:rPr>
              <a:t>مهام قسم الإسعاف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r" rtl="1"/>
            <a:r>
              <a:rPr lang="ar-SY" sz="3200" b="1" i="1" u="sng" dirty="0" smtClean="0">
                <a:solidFill>
                  <a:srgbClr val="00B050"/>
                </a:solidFill>
              </a:rPr>
              <a:t>ب- </a:t>
            </a:r>
            <a:r>
              <a:rPr lang="ar-SA" sz="3200" b="1" i="1" u="sng" dirty="0" smtClean="0">
                <a:solidFill>
                  <a:srgbClr val="00B050"/>
                </a:solidFill>
              </a:rPr>
              <a:t>الحالات العاجلة </a:t>
            </a:r>
            <a:r>
              <a:rPr lang="ar-SY" sz="3200" b="1" i="1" u="sng" dirty="0" smtClean="0">
                <a:solidFill>
                  <a:srgbClr val="00B050"/>
                </a:solidFill>
              </a:rPr>
              <a:t>  </a:t>
            </a:r>
            <a:r>
              <a:rPr lang="en-US" sz="3200" b="1" i="1" u="sng" dirty="0" smtClean="0">
                <a:solidFill>
                  <a:srgbClr val="00B050"/>
                </a:solidFill>
              </a:rPr>
              <a:t>Urgent cases</a:t>
            </a:r>
            <a:r>
              <a:rPr lang="ar-SY" sz="3200" b="1" i="1" u="sng" dirty="0" smtClean="0">
                <a:solidFill>
                  <a:srgbClr val="00B050"/>
                </a:solidFill>
              </a:rPr>
              <a:t>  </a:t>
            </a:r>
            <a:r>
              <a:rPr lang="en-US" sz="2800" b="1" dirty="0" smtClean="0"/>
              <a:t>: </a:t>
            </a:r>
            <a:r>
              <a:rPr lang="ar-SY" sz="2800" b="1" dirty="0" smtClean="0"/>
              <a:t> </a:t>
            </a:r>
          </a:p>
          <a:p>
            <a:pPr lvl="0" algn="r" rtl="1">
              <a:buNone/>
            </a:pPr>
            <a:r>
              <a:rPr lang="ar-SY" sz="2800" b="1" dirty="0" smtClean="0"/>
              <a:t>     </a:t>
            </a:r>
            <a:r>
              <a:rPr lang="ar-SA" sz="2800" b="1" dirty="0" smtClean="0"/>
              <a:t>و</a:t>
            </a:r>
            <a:r>
              <a:rPr lang="ar-SY" sz="2800" b="1" dirty="0" smtClean="0"/>
              <a:t> </a:t>
            </a:r>
            <a:r>
              <a:rPr lang="ar-SA" sz="2800" b="1" dirty="0" smtClean="0"/>
              <a:t>هي الحالات التي </a:t>
            </a:r>
            <a:r>
              <a:rPr lang="ar-SA" sz="2800" b="1" dirty="0" smtClean="0">
                <a:solidFill>
                  <a:srgbClr val="7030A0"/>
                </a:solidFill>
              </a:rPr>
              <a:t>تتهدد فيها حياة المريض </a:t>
            </a:r>
            <a:r>
              <a:rPr lang="ar-SA" sz="2800" b="1" dirty="0" smtClean="0"/>
              <a:t>إذا لم </a:t>
            </a:r>
            <a:r>
              <a:rPr lang="ar-SA" sz="2800" b="1" dirty="0" smtClean="0">
                <a:solidFill>
                  <a:srgbClr val="7030A0"/>
                </a:solidFill>
              </a:rPr>
              <a:t>تقدم له العناية الطبية خلال </a:t>
            </a:r>
            <a:r>
              <a:rPr lang="ar-SA" sz="3200" b="1" i="1" dirty="0" smtClean="0">
                <a:solidFill>
                  <a:srgbClr val="FF0000"/>
                </a:solidFill>
              </a:rPr>
              <a:t>ساعات قليلة</a:t>
            </a:r>
            <a:r>
              <a:rPr lang="en-US" sz="3200" b="1" i="1" dirty="0" smtClean="0">
                <a:solidFill>
                  <a:srgbClr val="FF0000"/>
                </a:solidFill>
              </a:rPr>
              <a:t>   </a:t>
            </a:r>
            <a:r>
              <a:rPr lang="ar-SA" sz="2800" b="1" dirty="0" smtClean="0"/>
              <a:t>و أمثلة عليها</a:t>
            </a:r>
            <a:r>
              <a:rPr lang="en-US" sz="2800" b="1" dirty="0" smtClean="0"/>
              <a:t> :</a:t>
            </a:r>
            <a:endParaRPr lang="en-US" sz="2000" b="1" i="1" dirty="0" smtClean="0"/>
          </a:p>
          <a:p>
            <a:pPr lvl="1" algn="r" rtl="1"/>
            <a:r>
              <a:rPr lang="en-US" sz="2800" b="1" dirty="0" smtClean="0"/>
              <a:t>الحروق .</a:t>
            </a:r>
            <a:endParaRPr lang="en-US" sz="1800" b="1" i="1" dirty="0" smtClean="0"/>
          </a:p>
          <a:p>
            <a:pPr lvl="1" algn="r" rtl="1"/>
            <a:r>
              <a:rPr lang="en-US" sz="2800" b="1" dirty="0" smtClean="0"/>
              <a:t>الكسور .</a:t>
            </a:r>
            <a:endParaRPr lang="en-US" sz="1800" b="1" i="1" dirty="0" smtClean="0"/>
          </a:p>
          <a:p>
            <a:pPr lvl="1" algn="r" rtl="1"/>
            <a:r>
              <a:rPr lang="en-US" sz="2800" b="1" dirty="0" smtClean="0"/>
              <a:t>انحباس البول .</a:t>
            </a:r>
            <a:endParaRPr lang="en-US" sz="1800" b="1" i="1" dirty="0" smtClean="0"/>
          </a:p>
          <a:p>
            <a:pPr lvl="1" algn="r" rtl="1"/>
            <a:r>
              <a:rPr lang="en-US" sz="2800" b="1" dirty="0" smtClean="0"/>
              <a:t>الآلام الحادة .</a:t>
            </a:r>
            <a:endParaRPr lang="en-US" sz="1800" b="1" i="1" dirty="0" smtClean="0"/>
          </a:p>
          <a:p>
            <a:pPr lvl="1" algn="r" rtl="1"/>
            <a:r>
              <a:rPr lang="ar-SA" sz="2800" b="1" dirty="0" smtClean="0"/>
              <a:t>دخول أجسام أجنبية إلى أحد أجزاء الجسم</a:t>
            </a:r>
            <a:r>
              <a:rPr lang="en-US" sz="2800" b="1" dirty="0" smtClean="0"/>
              <a:t> .</a:t>
            </a:r>
            <a:endParaRPr lang="en-US" sz="1800" b="1" i="1" dirty="0" smtClean="0"/>
          </a:p>
          <a:p>
            <a:pPr lvl="1" algn="r" rtl="1"/>
            <a:r>
              <a:rPr lang="ar-SA" sz="2800" b="1" dirty="0" smtClean="0"/>
              <a:t>الترفع الحراري فوق</a:t>
            </a:r>
            <a:r>
              <a:rPr lang="en-US" sz="2800" b="1" dirty="0" smtClean="0"/>
              <a:t> 40 </a:t>
            </a:r>
            <a:r>
              <a:rPr lang="ar-SA" sz="2800" b="1" dirty="0" smtClean="0"/>
              <a:t>درجة مئوية</a:t>
            </a:r>
            <a:r>
              <a:rPr lang="en-US" sz="2800" b="1" dirty="0" smtClean="0"/>
              <a:t> .</a:t>
            </a:r>
            <a:endParaRPr lang="en-US" sz="1800" b="1" i="1" dirty="0" smtClean="0"/>
          </a:p>
          <a:p>
            <a:pPr algn="r" rtl="1"/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167</TotalTime>
  <Words>1916</Words>
  <Application>Microsoft Office PowerPoint</Application>
  <PresentationFormat>On-screen Show (4:3)</PresentationFormat>
  <Paragraphs>557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صباح الخير يا شام</vt:lpstr>
      <vt:lpstr>قسم الإسعاف في مشفى دمشق</vt:lpstr>
      <vt:lpstr>       الهيئة العامة لمستشفى دمشق            قسم الإسعاف </vt:lpstr>
      <vt:lpstr>قسم الإسعاف – مشفى دمشق</vt:lpstr>
      <vt:lpstr>قسم الإسعاف – مشفى دمشق</vt:lpstr>
      <vt:lpstr>مهام قسم الإسعاف</vt:lpstr>
      <vt:lpstr>مهام قسم الإسعاف</vt:lpstr>
      <vt:lpstr>مهام قسم الإسعاف</vt:lpstr>
      <vt:lpstr>مهام قسم الإسعاف</vt:lpstr>
      <vt:lpstr>مهام قسم الإسعاف</vt:lpstr>
      <vt:lpstr>مخطط قسم الإسعاف</vt:lpstr>
      <vt:lpstr>Slide 12</vt:lpstr>
      <vt:lpstr>مراجعي قسم الإسعاف</vt:lpstr>
      <vt:lpstr>وحدات قسم الإسعاف</vt:lpstr>
      <vt:lpstr>الكادر البشري في قسم الإسعاف</vt:lpstr>
      <vt:lpstr>أولاً : وحدة إسعاف الحوادث</vt:lpstr>
      <vt:lpstr>إحصائيات مرضى إسعاف الحوادث</vt:lpstr>
      <vt:lpstr>احصائية مرضى اسعاف الداخلية ( نساء – رجال)</vt:lpstr>
      <vt:lpstr>ثانياً : وحدة إسعاف الداخلية رجال </vt:lpstr>
      <vt:lpstr>ثالثاً : وحدة إسعاف الداخلية نساء</vt:lpstr>
      <vt:lpstr>رابعاً : وحدة إسعاف الأطفال</vt:lpstr>
      <vt:lpstr>خامساً : وحدة العناية الاسعافية</vt:lpstr>
      <vt:lpstr>سادساً : وحدة العمليات الاسعافية</vt:lpstr>
      <vt:lpstr>سابعاً : وحدة إسعاف العينية و الأذنية</vt:lpstr>
      <vt:lpstr>ثامناً : وحدة الأشعة الاسعافية</vt:lpstr>
      <vt:lpstr>تاسعاً : وحدة الايكو الاسعافي</vt:lpstr>
      <vt:lpstr>عاشراً : وحدة المخبر الاسعافي</vt:lpstr>
      <vt:lpstr>احد عشر :وحدة أرشيف الإسعاف</vt:lpstr>
      <vt:lpstr>Slide 29</vt:lpstr>
      <vt:lpstr>Slide 30</vt:lpstr>
      <vt:lpstr>المعاناة</vt:lpstr>
      <vt:lpstr>الطموح</vt:lpstr>
      <vt:lpstr>Slide 33</vt:lpstr>
      <vt:lpstr>كل الخير لسورياالحبيبة وشعبها </vt:lpstr>
    </vt:vector>
  </TitlesOfParts>
  <Company>By DR.Ahmed Saker 2o1O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Naji</dc:creator>
  <cp:lastModifiedBy>Dr. Naji</cp:lastModifiedBy>
  <cp:revision>6</cp:revision>
  <dcterms:created xsi:type="dcterms:W3CDTF">2012-06-25T19:26:17Z</dcterms:created>
  <dcterms:modified xsi:type="dcterms:W3CDTF">2012-06-27T05:32:34Z</dcterms:modified>
</cp:coreProperties>
</file>