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SY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19E6B0-8E64-46A3-B414-838C5450E4F3}" type="datetimeFigureOut">
              <a:rPr lang="ar-SY" smtClean="0"/>
              <a:pPr/>
              <a:t>06/08/1433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D6C3E7D-00AA-4871-B757-A1B8BE59DF7E}" type="slidenum">
              <a:rPr lang="ar-SY" smtClean="0"/>
              <a:pPr/>
              <a:t>‹#›</a:t>
            </a:fld>
            <a:endParaRPr lang="ar-S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Y" sz="6000" b="1" dirty="0" smtClean="0">
                <a:cs typeface="Traditional Arabic" pitchFamily="2" charset="-78"/>
              </a:rPr>
              <a:t>اعادة تنظيم المشفى في حالة الكارثة</a:t>
            </a:r>
            <a:endParaRPr lang="ar-SY" sz="6000" b="1" dirty="0"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5400" b="1" dirty="0" smtClean="0">
                <a:solidFill>
                  <a:srgbClr val="C00000"/>
                </a:solidFill>
                <a:cs typeface="Traditional Arabic" pitchFamily="2" charset="-78"/>
              </a:rPr>
              <a:t>العلاج النهائي</a:t>
            </a:r>
            <a:endParaRPr lang="ar-SY" sz="5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Y" sz="3600" dirty="0" smtClean="0">
                <a:cs typeface="Traditional Arabic" pitchFamily="2" charset="-78"/>
              </a:rPr>
              <a:t>انهاء حالة الكارئة</a:t>
            </a:r>
          </a:p>
          <a:p>
            <a:r>
              <a:rPr lang="ar-SY" sz="3600" dirty="0" smtClean="0">
                <a:cs typeface="Traditional Arabic" pitchFamily="2" charset="-78"/>
              </a:rPr>
              <a:t>استكمال العلاج للمرضى بعد العلاج المقدم في قسم الاسعاف</a:t>
            </a:r>
          </a:p>
          <a:p>
            <a:r>
              <a:rPr lang="ar-SY" sz="3600" dirty="0" smtClean="0">
                <a:cs typeface="Traditional Arabic" pitchFamily="2" charset="-78"/>
              </a:rPr>
              <a:t>قد تمتد لأيام أو أسابيع ( قد تسبب اضطراب ملحوظ في العمل اليومي للمشفى )</a:t>
            </a:r>
            <a:endParaRPr lang="ar-SY" sz="3600" dirty="0"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5400" b="1" dirty="0" smtClean="0">
                <a:solidFill>
                  <a:srgbClr val="C00000"/>
                </a:solidFill>
                <a:cs typeface="Traditional Arabic" pitchFamily="2" charset="-78"/>
              </a:rPr>
              <a:t>التعافي</a:t>
            </a:r>
            <a:endParaRPr lang="ar-SY" sz="5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ar-SY" sz="3600" dirty="0" smtClean="0">
                <a:cs typeface="Traditional Arabic" pitchFamily="2" charset="-78"/>
              </a:rPr>
              <a:t>تتخطى المشفى الحالة الطارئة و العودة الى مواصلة العمل الرئيسي .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     المشفى : - موارد مستنفذه .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                 - عجز في الميزانية .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    المرضى : - عدد كبير من مصابي الكارثة .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                  - توقف العمل الروتيني .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    العاملين :  - مجهود بدني و ذهني .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                 - عبئ نفسي .</a:t>
            </a:r>
            <a:endParaRPr lang="ar-SY" sz="3600" dirty="0"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IOM</a:t>
            </a:r>
            <a:endParaRPr lang="ar-SY" sz="5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الوفيات نتيجة الأخطاء الطبية : تصل الى 98000 سنوياً .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أكثر الأخطاء الطبية تحدث في : </a:t>
            </a:r>
          </a:p>
          <a:p>
            <a:pPr algn="ctr">
              <a:buNone/>
            </a:pPr>
            <a:r>
              <a:rPr lang="ar-SY" sz="3600" dirty="0" smtClean="0">
                <a:cs typeface="Traditional Arabic" pitchFamily="2" charset="-78"/>
              </a:rPr>
              <a:t>الاسعاف . العنايات . العمليات 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أهم الأسباب : </a:t>
            </a:r>
          </a:p>
          <a:p>
            <a:pPr algn="ctr">
              <a:buNone/>
            </a:pPr>
            <a:r>
              <a:rPr lang="ar-SY" sz="3600" dirty="0" smtClean="0">
                <a:cs typeface="Traditional Arabic" pitchFamily="2" charset="-78"/>
              </a:rPr>
              <a:t>مشاكل في التواصل أو تدفق معلومات غير كافي </a:t>
            </a:r>
            <a:endParaRPr lang="ar-SY" sz="3600" dirty="0"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فعالية التواصل بين مقدمي الخدمة الطبية تتطلب وجود مفهوم موحد مستخدم عند استلام و تسليم المرضى و خاصة عند :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 - تبديل المناوبات .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 - نقل المريض من قسم لآخر .</a:t>
            </a:r>
          </a:p>
          <a:p>
            <a:pPr>
              <a:buNone/>
            </a:pPr>
            <a:r>
              <a:rPr lang="ar-SY" sz="3600" dirty="0" smtClean="0">
                <a:cs typeface="Traditional Arabic" pitchFamily="2" charset="-78"/>
              </a:rPr>
              <a:t> - الحالات الحرجة .</a:t>
            </a:r>
            <a:endParaRPr lang="ar-SY" sz="3600" dirty="0"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</a:rPr>
              <a:t>SBAR</a:t>
            </a:r>
            <a:endParaRPr lang="ar-SY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t"/>
            <a:r>
              <a:rPr lang="en-US" sz="2800" dirty="0" smtClean="0">
                <a:latin typeface="+mj-lt"/>
              </a:rPr>
              <a:t>  </a:t>
            </a:r>
            <a:r>
              <a:rPr lang="en-US" sz="3200" dirty="0" smtClean="0">
                <a:latin typeface="+mj-lt"/>
                <a:cs typeface="Traditional Arabic" pitchFamily="2" charset="-78"/>
              </a:rPr>
              <a:t>Situation</a:t>
            </a:r>
            <a:r>
              <a:rPr lang="ar-SA" sz="3200" dirty="0" smtClean="0">
                <a:latin typeface="+mj-lt"/>
                <a:cs typeface="Traditional Arabic" pitchFamily="2" charset="-78"/>
              </a:rPr>
              <a:t>حالة المريض حالياً</a:t>
            </a:r>
            <a:endParaRPr lang="ar-SY" sz="3200" dirty="0" smtClean="0">
              <a:latin typeface="+mj-lt"/>
              <a:cs typeface="Traditional Arabic" pitchFamily="2" charset="-78"/>
            </a:endParaRPr>
          </a:p>
          <a:p>
            <a:pPr fontAlgn="t"/>
            <a:r>
              <a:rPr lang="en-US" sz="3200" dirty="0" smtClean="0">
                <a:latin typeface="+mj-lt"/>
                <a:cs typeface="Traditional Arabic" pitchFamily="2" charset="-78"/>
              </a:rPr>
              <a:t>  Background</a:t>
            </a:r>
            <a:r>
              <a:rPr lang="ar-SA" sz="3200" dirty="0" smtClean="0">
                <a:latin typeface="+mj-lt"/>
                <a:cs typeface="Traditional Arabic" pitchFamily="2" charset="-78"/>
              </a:rPr>
              <a:t>الظروف التي أدت لهذه الحالة</a:t>
            </a:r>
            <a:endParaRPr lang="ar-SY" sz="3200" dirty="0" smtClean="0">
              <a:latin typeface="+mj-lt"/>
              <a:cs typeface="Traditional Arabic" pitchFamily="2" charset="-78"/>
            </a:endParaRPr>
          </a:p>
          <a:p>
            <a:pPr fontAlgn="t"/>
            <a:r>
              <a:rPr lang="en-US" sz="3200" dirty="0" smtClean="0">
                <a:latin typeface="+mj-lt"/>
                <a:cs typeface="Traditional Arabic" pitchFamily="2" charset="-78"/>
              </a:rPr>
              <a:t>  Assessment</a:t>
            </a:r>
            <a:r>
              <a:rPr lang="ar-SA" sz="3200" dirty="0" smtClean="0">
                <a:latin typeface="+mj-lt"/>
                <a:cs typeface="Traditional Arabic" pitchFamily="2" charset="-78"/>
              </a:rPr>
              <a:t>التشخيص المبدئي</a:t>
            </a:r>
            <a:endParaRPr lang="ar-SY" sz="3200" dirty="0" smtClean="0">
              <a:latin typeface="+mj-lt"/>
              <a:cs typeface="Traditional Arabic" pitchFamily="2" charset="-78"/>
            </a:endParaRPr>
          </a:p>
          <a:p>
            <a:pPr fontAlgn="t"/>
            <a:r>
              <a:rPr lang="en-US" sz="3200" dirty="0" smtClean="0">
                <a:latin typeface="+mj-lt"/>
                <a:cs typeface="Traditional Arabic" pitchFamily="2" charset="-78"/>
              </a:rPr>
              <a:t>  Recommendation</a:t>
            </a:r>
            <a:r>
              <a:rPr lang="ar-SA" sz="3200" dirty="0" smtClean="0">
                <a:latin typeface="+mj-lt"/>
                <a:cs typeface="Traditional Arabic" pitchFamily="2" charset="-78"/>
              </a:rPr>
              <a:t>التوصيات و الاجراءات المقترحة</a:t>
            </a:r>
            <a:endParaRPr lang="ar-SY" sz="3200" dirty="0" smtClean="0">
              <a:latin typeface="+mj-lt"/>
              <a:cs typeface="Traditional Arabic" pitchFamily="2" charset="-78"/>
            </a:endParaRPr>
          </a:p>
          <a:p>
            <a:pPr>
              <a:buNone/>
            </a:pPr>
            <a:endParaRPr lang="ar-SY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5400" b="1" dirty="0" smtClean="0">
                <a:solidFill>
                  <a:srgbClr val="C00000"/>
                </a:solidFill>
                <a:cs typeface="Traditional Arabic" pitchFamily="2" charset="-78"/>
              </a:rPr>
              <a:t>الكارثة</a:t>
            </a:r>
            <a:endParaRPr lang="ar-SY" sz="5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Y" sz="4000" dirty="0" smtClean="0">
                <a:cs typeface="Traditional Arabic" pitchFamily="2" charset="-78"/>
              </a:rPr>
              <a:t>هي حادث بحيث أن عدد المصابين الأحياء أو نوع الاصابات أو شدتها أو موقع </a:t>
            </a:r>
            <a:r>
              <a:rPr lang="ar-SY" sz="4000" dirty="0" smtClean="0">
                <a:cs typeface="Traditional Arabic" pitchFamily="2" charset="-78"/>
              </a:rPr>
              <a:t>الحادث </a:t>
            </a:r>
            <a:r>
              <a:rPr lang="ar-SY" sz="4000" dirty="0" smtClean="0">
                <a:cs typeface="Traditional Arabic" pitchFamily="2" charset="-78"/>
              </a:rPr>
              <a:t>يتطلب موارد فوق العادة</a:t>
            </a:r>
          </a:p>
          <a:p>
            <a:pPr>
              <a:buNone/>
            </a:pPr>
            <a:endParaRPr lang="ar-SY" dirty="0" smtClean="0"/>
          </a:p>
          <a:p>
            <a:pPr algn="ctr">
              <a:buNone/>
            </a:pPr>
            <a:endParaRPr lang="ar-SY" dirty="0" smtClean="0"/>
          </a:p>
          <a:p>
            <a:pPr algn="ctr">
              <a:buNone/>
            </a:pPr>
            <a:r>
              <a:rPr lang="ar-SY" sz="5400" dirty="0" smtClean="0">
                <a:cs typeface="Traditional Arabic" pitchFamily="2" charset="-78"/>
              </a:rPr>
              <a:t>كارثة غير مستوعبة</a:t>
            </a:r>
          </a:p>
          <a:p>
            <a:pPr>
              <a:buNone/>
            </a:pPr>
            <a:endParaRPr lang="ar-SY" dirty="0"/>
          </a:p>
        </p:txBody>
      </p:sp>
      <p:sp>
        <p:nvSpPr>
          <p:cNvPr id="4" name="Down Arrow 3"/>
          <p:cNvSpPr/>
          <p:nvPr/>
        </p:nvSpPr>
        <p:spPr>
          <a:xfrm>
            <a:off x="4343400" y="31363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5400" b="1" dirty="0" smtClean="0">
                <a:solidFill>
                  <a:srgbClr val="C00000"/>
                </a:solidFill>
                <a:cs typeface="Traditional Arabic" pitchFamily="2" charset="-78"/>
              </a:rPr>
              <a:t>اعداد المشفى للكارثة</a:t>
            </a:r>
            <a:endParaRPr lang="ar-SY" sz="5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SY" sz="4000" dirty="0" smtClean="0">
                <a:cs typeface="Traditional Arabic" pitchFamily="2" charset="-78"/>
              </a:rPr>
              <a:t>يعتمد على </a:t>
            </a:r>
            <a:r>
              <a:rPr lang="ar-SY" sz="4000" dirty="0" smtClean="0">
                <a:cs typeface="Traditional Arabic" pitchFamily="2" charset="-78"/>
              </a:rPr>
              <a:t>الوقت من </a:t>
            </a:r>
            <a:r>
              <a:rPr lang="ar-SY" sz="4000" dirty="0" smtClean="0">
                <a:cs typeface="Traditional Arabic" pitchFamily="2" charset="-78"/>
              </a:rPr>
              <a:t>تفعيل الخطة حتى بدء وصول </a:t>
            </a:r>
            <a:r>
              <a:rPr lang="ar-SY" sz="4000" dirty="0" smtClean="0">
                <a:cs typeface="Traditional Arabic" pitchFamily="2" charset="-78"/>
              </a:rPr>
              <a:t>المصابين :</a:t>
            </a:r>
            <a:endParaRPr lang="ar-SY" sz="4000" dirty="0" smtClean="0">
              <a:cs typeface="Traditional Arabic" pitchFamily="2" charset="-78"/>
            </a:endParaRPr>
          </a:p>
          <a:p>
            <a:pPr>
              <a:buNone/>
            </a:pPr>
            <a:r>
              <a:rPr lang="ar-SY" sz="4000" dirty="0" smtClean="0">
                <a:cs typeface="Traditional Arabic" pitchFamily="2" charset="-78"/>
              </a:rPr>
              <a:t>- تشكيل الهيكلية الادارية</a:t>
            </a:r>
          </a:p>
          <a:p>
            <a:pPr>
              <a:buNone/>
            </a:pPr>
            <a:r>
              <a:rPr lang="ar-SY" sz="4000" dirty="0" smtClean="0">
                <a:cs typeface="Traditional Arabic" pitchFamily="2" charset="-78"/>
              </a:rPr>
              <a:t>- اعداد مناطق الاستقبال </a:t>
            </a:r>
          </a:p>
          <a:p>
            <a:pPr>
              <a:buNone/>
            </a:pPr>
            <a:r>
              <a:rPr lang="ar-SY" sz="4000" dirty="0" smtClean="0">
                <a:cs typeface="Traditional Arabic" pitchFamily="2" charset="-78"/>
              </a:rPr>
              <a:t>– تشكيل الفرق العلاجية</a:t>
            </a:r>
          </a:p>
          <a:p>
            <a:pPr>
              <a:buNone/>
            </a:pPr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5400" b="1" dirty="0" smtClean="0">
                <a:solidFill>
                  <a:srgbClr val="C00000"/>
                </a:solidFill>
                <a:cs typeface="Traditional Arabic" pitchFamily="2" charset="-78"/>
              </a:rPr>
              <a:t>مراحل استجابة المشفى للكارثة</a:t>
            </a:r>
            <a:endParaRPr lang="ar-SY" sz="5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Y" sz="4400" dirty="0" smtClean="0">
                <a:cs typeface="Traditional Arabic" pitchFamily="2" charset="-78"/>
              </a:rPr>
              <a:t>1- ماقبل المشفى</a:t>
            </a:r>
          </a:p>
          <a:p>
            <a:pPr>
              <a:buNone/>
            </a:pPr>
            <a:r>
              <a:rPr lang="ar-SY" sz="4400" dirty="0" smtClean="0">
                <a:cs typeface="Traditional Arabic" pitchFamily="2" charset="-78"/>
              </a:rPr>
              <a:t>2- الاستقبال</a:t>
            </a:r>
          </a:p>
          <a:p>
            <a:pPr>
              <a:buNone/>
            </a:pPr>
            <a:r>
              <a:rPr lang="ar-SY" sz="4400" dirty="0" smtClean="0">
                <a:cs typeface="Traditional Arabic" pitchFamily="2" charset="-78"/>
              </a:rPr>
              <a:t>3-العلاج النهائي</a:t>
            </a:r>
          </a:p>
          <a:p>
            <a:pPr>
              <a:buNone/>
            </a:pPr>
            <a:r>
              <a:rPr lang="ar-SY" sz="4400" dirty="0" smtClean="0">
                <a:cs typeface="Traditional Arabic" pitchFamily="2" charset="-78"/>
              </a:rPr>
              <a:t>4-التعافي</a:t>
            </a:r>
            <a:endParaRPr lang="ar-SY" sz="4400" dirty="0"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5400" b="1" dirty="0" smtClean="0">
                <a:solidFill>
                  <a:srgbClr val="C00000"/>
                </a:solidFill>
                <a:cs typeface="Traditional Arabic" pitchFamily="2" charset="-78"/>
              </a:rPr>
              <a:t>مرحلة ماقبل المشفى</a:t>
            </a:r>
            <a:endParaRPr lang="ar-SY" sz="5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ar-SY" sz="4000" dirty="0" smtClean="0">
                <a:cs typeface="Traditional Arabic" pitchFamily="2" charset="-78"/>
              </a:rPr>
              <a:t>اعلام المشفى</a:t>
            </a:r>
          </a:p>
          <a:p>
            <a:r>
              <a:rPr lang="ar-SY" sz="4000" dirty="0" smtClean="0">
                <a:cs typeface="Traditional Arabic" pitchFamily="2" charset="-78"/>
              </a:rPr>
              <a:t>الاتصال بالهيكل الأساسي (رسائل التنبيه )</a:t>
            </a:r>
            <a:endParaRPr lang="ar-SY" sz="4000" dirty="0"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5400" b="1" dirty="0" smtClean="0">
                <a:solidFill>
                  <a:srgbClr val="C00000"/>
                </a:solidFill>
                <a:cs typeface="Traditional Arabic" pitchFamily="2" charset="-78"/>
              </a:rPr>
              <a:t>مرحلة الإستقبال</a:t>
            </a:r>
            <a:endParaRPr lang="ar-SY" sz="5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Y" sz="4400" dirty="0" smtClean="0">
                <a:cs typeface="Traditional Arabic" pitchFamily="2" charset="-78"/>
              </a:rPr>
              <a:t>اعلان حالة الطوارئ ( الاستدعاء )</a:t>
            </a:r>
          </a:p>
          <a:p>
            <a:r>
              <a:rPr lang="ar-SY" sz="4400" dirty="0" smtClean="0">
                <a:cs typeface="Traditional Arabic" pitchFamily="2" charset="-78"/>
              </a:rPr>
              <a:t>تشكيل فريق القيادة</a:t>
            </a:r>
          </a:p>
          <a:p>
            <a:pPr>
              <a:buNone/>
            </a:pPr>
            <a:endParaRPr lang="ar-SY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5400" b="1" dirty="0" smtClean="0">
                <a:solidFill>
                  <a:srgbClr val="C00000"/>
                </a:solidFill>
                <a:cs typeface="Traditional Arabic" pitchFamily="2" charset="-78"/>
              </a:rPr>
              <a:t>الاجراءات التي تتم داخل المشفى</a:t>
            </a:r>
            <a:endParaRPr lang="ar-SY" sz="5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ar-SY" sz="3000" dirty="0" smtClean="0">
                <a:cs typeface="Traditional Arabic" pitchFamily="2" charset="-78"/>
              </a:rPr>
              <a:t>تقييم عدد الأسرة المتاحة .</a:t>
            </a:r>
          </a:p>
          <a:p>
            <a:r>
              <a:rPr lang="ar-SY" sz="3000" dirty="0" smtClean="0">
                <a:cs typeface="Traditional Arabic" pitchFamily="2" charset="-78"/>
              </a:rPr>
              <a:t>تحديد عدد المرضى التي تتناسب حالتهم مع التخريج الفوري أو التحويل</a:t>
            </a:r>
          </a:p>
          <a:p>
            <a:pPr>
              <a:buNone/>
            </a:pPr>
            <a:r>
              <a:rPr lang="ar-SY" sz="3000" dirty="0" smtClean="0">
                <a:cs typeface="Traditional Arabic" pitchFamily="2" charset="-78"/>
              </a:rPr>
              <a:t>الشعب الطبية : الى المنزل أو الى مشافي أخرى .</a:t>
            </a:r>
          </a:p>
          <a:p>
            <a:pPr>
              <a:buNone/>
            </a:pPr>
            <a:r>
              <a:rPr lang="ar-SY" sz="3000" dirty="0" smtClean="0">
                <a:cs typeface="Traditional Arabic" pitchFamily="2" charset="-78"/>
              </a:rPr>
              <a:t>العنايات : الى الشعب الطبية</a:t>
            </a:r>
          </a:p>
          <a:p>
            <a:pPr>
              <a:buNone/>
            </a:pPr>
            <a:r>
              <a:rPr lang="ar-SY" sz="3000" dirty="0" smtClean="0">
                <a:cs typeface="Traditional Arabic" pitchFamily="2" charset="-78"/>
              </a:rPr>
              <a:t>العمليات : ايقاف العمليات غير العاجلة .</a:t>
            </a:r>
          </a:p>
          <a:p>
            <a:pPr>
              <a:buNone/>
            </a:pPr>
            <a:r>
              <a:rPr lang="ar-SY" sz="3000" dirty="0" smtClean="0">
                <a:cs typeface="Traditional Arabic" pitchFamily="2" charset="-78"/>
              </a:rPr>
              <a:t>الاسعاف : الى العيادت الخارجية .</a:t>
            </a:r>
          </a:p>
          <a:p>
            <a:pPr>
              <a:buFont typeface="Arial" pitchFamily="34" charset="0"/>
              <a:buChar char="•"/>
            </a:pPr>
            <a:r>
              <a:rPr lang="ar-SY" sz="3000" dirty="0" smtClean="0">
                <a:cs typeface="Traditional Arabic" pitchFamily="2" charset="-78"/>
              </a:rPr>
              <a:t>تقييم الموارد المتاحة : بشرية – أدوية – أجهزة و أدوات ....</a:t>
            </a:r>
          </a:p>
          <a:p>
            <a:pPr>
              <a:buFont typeface="Arial" pitchFamily="34" charset="0"/>
              <a:buChar char="•"/>
            </a:pPr>
            <a:r>
              <a:rPr lang="ar-SY" sz="3000" dirty="0" smtClean="0">
                <a:cs typeface="Traditional Arabic" pitchFamily="2" charset="-78"/>
              </a:rPr>
              <a:t>إخلاء الممرات المؤدية للمشفى ( التحكم بالمرور ) .</a:t>
            </a:r>
          </a:p>
          <a:p>
            <a:pPr>
              <a:buFont typeface="Arial" pitchFamily="34" charset="0"/>
              <a:buChar char="•"/>
            </a:pPr>
            <a:r>
              <a:rPr lang="ar-SY" sz="3000" dirty="0" smtClean="0">
                <a:cs typeface="Traditional Arabic" pitchFamily="2" charset="-78"/>
              </a:rPr>
              <a:t>تحديد الأماكن المحورية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Y" sz="5400" b="1" dirty="0" smtClean="0">
                <a:solidFill>
                  <a:srgbClr val="C00000"/>
                </a:solidFill>
                <a:cs typeface="Traditional Arabic" pitchFamily="2" charset="-78"/>
              </a:rPr>
              <a:t>الاجراءات التي تتم داخل قسم الاسعاف</a:t>
            </a:r>
            <a:endParaRPr lang="ar-SY" sz="5400" b="1" dirty="0">
              <a:solidFill>
                <a:srgbClr val="C00000"/>
              </a:solidFill>
              <a:cs typeface="Traditional Arabic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Y" sz="3600" dirty="0" smtClean="0">
                <a:cs typeface="Traditional Arabic" pitchFamily="2" charset="-78"/>
              </a:rPr>
              <a:t>اعادة تخطيط قسم الاسعاف : التصنيف – تقديم العلاج اللازم لإنقاذ الحياة</a:t>
            </a:r>
          </a:p>
          <a:p>
            <a:r>
              <a:rPr lang="ar-SY" sz="3600" dirty="0" smtClean="0">
                <a:cs typeface="Traditional Arabic" pitchFamily="2" charset="-78"/>
              </a:rPr>
              <a:t>الحالات المتواجدة في الاسعاف : القدرة الاستيعابية .</a:t>
            </a:r>
          </a:p>
          <a:p>
            <a:r>
              <a:rPr lang="ar-SY" sz="3600" dirty="0" smtClean="0">
                <a:cs typeface="Traditional Arabic" pitchFamily="2" charset="-78"/>
              </a:rPr>
              <a:t>التوسع على حساب الأقسام المجاورة .</a:t>
            </a:r>
          </a:p>
          <a:p>
            <a:r>
              <a:rPr lang="ar-SY" sz="3600" dirty="0" smtClean="0">
                <a:cs typeface="Traditional Arabic" pitchFamily="2" charset="-78"/>
              </a:rPr>
              <a:t>تشكيل الاسعاف الرديف ( مرضى أولوية 3 ) .</a:t>
            </a:r>
          </a:p>
          <a:p>
            <a:endParaRPr lang="ar-SY" dirty="0" smtClean="0"/>
          </a:p>
          <a:p>
            <a:endParaRPr lang="ar-SY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Y" sz="4000" dirty="0" smtClean="0">
                <a:cs typeface="Traditional Arabic" pitchFamily="2" charset="-78"/>
              </a:rPr>
              <a:t>تعتبر هذه المرحلة الأكثر حرجاً حيث تشتد الحاجة الى العلاج الفوري بينما ينقص الامداد بالعاملين و غرف العمليات .</a:t>
            </a:r>
          </a:p>
          <a:p>
            <a:pPr>
              <a:buNone/>
            </a:pPr>
            <a:r>
              <a:rPr lang="ar-SY" sz="4000" dirty="0" smtClean="0">
                <a:cs typeface="Traditional Arabic" pitchFamily="2" charset="-78"/>
              </a:rPr>
              <a:t>و قد يكون بعض المرضى جاهزين للدخول الى غرف العمليات مع وجود مرضى آخرون موجودون ضمن الاسعاف لديهم حاجة متساوية للتداخل الجراحي .</a:t>
            </a:r>
            <a:endParaRPr lang="ar-SY" sz="4000" dirty="0">
              <a:cs typeface="Traditional Arabic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78</TotalTime>
  <Words>425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اعادة تنظيم المشفى في حالة الكارثة</vt:lpstr>
      <vt:lpstr>الكارثة</vt:lpstr>
      <vt:lpstr>اعداد المشفى للكارثة</vt:lpstr>
      <vt:lpstr>مراحل استجابة المشفى للكارثة</vt:lpstr>
      <vt:lpstr>مرحلة ماقبل المشفى</vt:lpstr>
      <vt:lpstr>مرحلة الإستقبال</vt:lpstr>
      <vt:lpstr>الاجراءات التي تتم داخل المشفى</vt:lpstr>
      <vt:lpstr>الاجراءات التي تتم داخل قسم الاسعاف</vt:lpstr>
      <vt:lpstr>Slide 9</vt:lpstr>
      <vt:lpstr>العلاج النهائي</vt:lpstr>
      <vt:lpstr>التعافي</vt:lpstr>
      <vt:lpstr>IOM</vt:lpstr>
      <vt:lpstr>Slide 13</vt:lpstr>
      <vt:lpstr>SBAR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اعادة تنظيم المشفى في حالة الكارثة</dc:title>
  <dc:creator>yaserja</dc:creator>
  <cp:lastModifiedBy>yaserja</cp:lastModifiedBy>
  <cp:revision>13</cp:revision>
  <dcterms:created xsi:type="dcterms:W3CDTF">2012-06-25T07:05:04Z</dcterms:created>
  <dcterms:modified xsi:type="dcterms:W3CDTF">2012-06-25T08:29:20Z</dcterms:modified>
</cp:coreProperties>
</file>