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91" r:id="rId1"/>
  </p:sldMasterIdLst>
  <p:notesMasterIdLst>
    <p:notesMasterId r:id="rId116"/>
  </p:notesMasterIdLst>
  <p:sldIdLst>
    <p:sldId id="340" r:id="rId2"/>
    <p:sldId id="256" r:id="rId3"/>
    <p:sldId id="401" r:id="rId4"/>
    <p:sldId id="257" r:id="rId5"/>
    <p:sldId id="258" r:id="rId6"/>
    <p:sldId id="341" r:id="rId7"/>
    <p:sldId id="346" r:id="rId8"/>
    <p:sldId id="342" r:id="rId9"/>
    <p:sldId id="343" r:id="rId10"/>
    <p:sldId id="345" r:id="rId11"/>
    <p:sldId id="405" r:id="rId12"/>
    <p:sldId id="406" r:id="rId13"/>
    <p:sldId id="347" r:id="rId14"/>
    <p:sldId id="348" r:id="rId15"/>
    <p:sldId id="349" r:id="rId16"/>
    <p:sldId id="259" r:id="rId17"/>
    <p:sldId id="260" r:id="rId18"/>
    <p:sldId id="261" r:id="rId19"/>
    <p:sldId id="262" r:id="rId20"/>
    <p:sldId id="327" r:id="rId21"/>
    <p:sldId id="263" r:id="rId22"/>
    <p:sldId id="350" r:id="rId23"/>
    <p:sldId id="328" r:id="rId24"/>
    <p:sldId id="264" r:id="rId25"/>
    <p:sldId id="265" r:id="rId26"/>
    <p:sldId id="267" r:id="rId27"/>
    <p:sldId id="268" r:id="rId28"/>
    <p:sldId id="269" r:id="rId29"/>
    <p:sldId id="270" r:id="rId30"/>
    <p:sldId id="389" r:id="rId31"/>
    <p:sldId id="395" r:id="rId32"/>
    <p:sldId id="271" r:id="rId33"/>
    <p:sldId id="272" r:id="rId34"/>
    <p:sldId id="273" r:id="rId35"/>
    <p:sldId id="274" r:id="rId36"/>
    <p:sldId id="275" r:id="rId37"/>
    <p:sldId id="276" r:id="rId38"/>
    <p:sldId id="277" r:id="rId39"/>
    <p:sldId id="278" r:id="rId40"/>
    <p:sldId id="279" r:id="rId41"/>
    <p:sldId id="280" r:id="rId42"/>
    <p:sldId id="339" r:id="rId43"/>
    <p:sldId id="283" r:id="rId44"/>
    <p:sldId id="284" r:id="rId45"/>
    <p:sldId id="285" r:id="rId46"/>
    <p:sldId id="286" r:id="rId47"/>
    <p:sldId id="287" r:id="rId48"/>
    <p:sldId id="288" r:id="rId49"/>
    <p:sldId id="329" r:id="rId50"/>
    <p:sldId id="404" r:id="rId51"/>
    <p:sldId id="394" r:id="rId52"/>
    <p:sldId id="289" r:id="rId53"/>
    <p:sldId id="338" r:id="rId54"/>
    <p:sldId id="351" r:id="rId55"/>
    <p:sldId id="290" r:id="rId56"/>
    <p:sldId id="336" r:id="rId57"/>
    <p:sldId id="337"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291" r:id="rId75"/>
    <p:sldId id="396" r:id="rId76"/>
    <p:sldId id="402" r:id="rId77"/>
    <p:sldId id="403" r:id="rId78"/>
    <p:sldId id="397" r:id="rId79"/>
    <p:sldId id="398" r:id="rId80"/>
    <p:sldId id="292" r:id="rId81"/>
    <p:sldId id="294" r:id="rId82"/>
    <p:sldId id="295" r:id="rId83"/>
    <p:sldId id="296" r:id="rId84"/>
    <p:sldId id="399" r:id="rId85"/>
    <p:sldId id="400" r:id="rId86"/>
    <p:sldId id="334" r:id="rId87"/>
    <p:sldId id="368" r:id="rId88"/>
    <p:sldId id="369" r:id="rId89"/>
    <p:sldId id="370" r:id="rId90"/>
    <p:sldId id="371" r:id="rId91"/>
    <p:sldId id="372" r:id="rId92"/>
    <p:sldId id="373" r:id="rId93"/>
    <p:sldId id="297" r:id="rId94"/>
    <p:sldId id="391" r:id="rId95"/>
    <p:sldId id="390" r:id="rId96"/>
    <p:sldId id="392" r:id="rId97"/>
    <p:sldId id="335" r:id="rId98"/>
    <p:sldId id="374" r:id="rId99"/>
    <p:sldId id="375" r:id="rId100"/>
    <p:sldId id="376" r:id="rId101"/>
    <p:sldId id="377" r:id="rId102"/>
    <p:sldId id="378" r:id="rId103"/>
    <p:sldId id="379" r:id="rId104"/>
    <p:sldId id="380" r:id="rId105"/>
    <p:sldId id="381" r:id="rId106"/>
    <p:sldId id="382" r:id="rId107"/>
    <p:sldId id="383" r:id="rId108"/>
    <p:sldId id="384" r:id="rId109"/>
    <p:sldId id="385" r:id="rId110"/>
    <p:sldId id="386" r:id="rId111"/>
    <p:sldId id="387" r:id="rId112"/>
    <p:sldId id="388" r:id="rId113"/>
    <p:sldId id="298" r:id="rId114"/>
    <p:sldId id="299" r:id="rId11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66" autoAdjust="0"/>
    <p:restoredTop sz="94671" autoAdjust="0"/>
  </p:normalViewPr>
  <p:slideViewPr>
    <p:cSldViewPr>
      <p:cViewPr>
        <p:scale>
          <a:sx n="75" d="100"/>
          <a:sy n="75" d="100"/>
        </p:scale>
        <p:origin x="-72" y="66"/>
      </p:cViewPr>
      <p:guideLst>
        <p:guide orient="horz" pos="2160"/>
        <p:guide pos="2880"/>
      </p:guideLst>
    </p:cSldViewPr>
  </p:slideViewPr>
  <p:outlineViewPr>
    <p:cViewPr>
      <p:scale>
        <a:sx n="33" d="100"/>
        <a:sy n="33" d="100"/>
      </p:scale>
      <p:origin x="0" y="1182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118E37-F8B8-4007-82B0-B4033C637CEA}" type="datetimeFigureOut">
              <a:rPr lang="en-US" smtClean="0"/>
              <a:pPr/>
              <a:t>6/28/2012</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98D3A8-9B87-4739-87BE-388B613DA0BA}" type="slidenum">
              <a:rPr lang="en-US" smtClean="0"/>
              <a:pPr/>
              <a:t>‹#›</a:t>
            </a:fld>
            <a:endParaRPr lang="en-US"/>
          </a:p>
        </p:txBody>
      </p:sp>
    </p:spTree>
    <p:extLst>
      <p:ext uri="{BB962C8B-B14F-4D97-AF65-F5344CB8AC3E}">
        <p14:creationId xmlns="" xmlns:p14="http://schemas.microsoft.com/office/powerpoint/2010/main" val="404419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6E98D3A8-9B87-4739-87BE-388B613DA0BA}" type="slidenum">
              <a:rPr lang="en-US" smtClean="0"/>
              <a:pPr/>
              <a:t>43</a:t>
            </a:fld>
            <a:endParaRPr lang="en-US"/>
          </a:p>
        </p:txBody>
      </p:sp>
    </p:spTree>
    <p:extLst>
      <p:ext uri="{BB962C8B-B14F-4D97-AF65-F5344CB8AC3E}">
        <p14:creationId xmlns="" xmlns:p14="http://schemas.microsoft.com/office/powerpoint/2010/main" val="1964230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ar-SA" smtClean="0"/>
              <a:t>انقر لتحرير نمط العنوان الرئيسي</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49AF32-523D-494F-90E6-A5ADB625CB6D}" type="slidenum">
              <a:rPr lang="ar-SY">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96873403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عنوان، وقصاصة فنية، ونص">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en-US"/>
          </a:p>
        </p:txBody>
      </p:sp>
      <p:sp>
        <p:nvSpPr>
          <p:cNvPr id="3" name="عنصر نائب للقصاصة الفنية 2"/>
          <p:cNvSpPr>
            <a:spLocks noGrp="1"/>
          </p:cNvSpPr>
          <p:nvPr>
            <p:ph type="clipArt" sz="half" idx="1"/>
          </p:nvPr>
        </p:nvSpPr>
        <p:spPr>
          <a:xfrm>
            <a:off x="685800" y="1981200"/>
            <a:ext cx="3810000" cy="4114800"/>
          </a:xfrm>
        </p:spPr>
        <p:txBody>
          <a:bodyPr/>
          <a:lstStyle/>
          <a:p>
            <a:pPr lvl="0"/>
            <a:endParaRPr lang="en-US" noProof="0" smtClean="0"/>
          </a:p>
        </p:txBody>
      </p:sp>
      <p:sp>
        <p:nvSpPr>
          <p:cNvPr id="4" name="عنصر نائب للنص 3"/>
          <p:cNvSpPr>
            <a:spLocks noGrp="1"/>
          </p:cNvSpPr>
          <p:nvPr>
            <p:ph type="body" sz="half" idx="2"/>
          </p:nvPr>
        </p:nvSpPr>
        <p:spPr>
          <a:xfrm>
            <a:off x="46482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FDAC4C-DD06-4D8C-A96D-353A1217B551}" type="slidenum">
              <a:rPr lang="en-US"/>
              <a:pPr>
                <a:defRPr/>
              </a:pPr>
              <a:t>‹#›</a:t>
            </a:fld>
            <a:endParaRPr lang="en-US"/>
          </a:p>
        </p:txBody>
      </p:sp>
    </p:spTree>
    <p:extLst>
      <p:ext uri="{BB962C8B-B14F-4D97-AF65-F5344CB8AC3E}">
        <p14:creationId xmlns="" xmlns:p14="http://schemas.microsoft.com/office/powerpoint/2010/main" val="242316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ar-SA" smtClean="0"/>
              <a:t>انقر لتحرير نمط العنوان الرئيسي</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2" name="Title 1"/>
          <p:cNvSpPr>
            <a:spLocks noGrp="1"/>
          </p:cNvSpPr>
          <p:nvPr>
            <p:ph type="title"/>
          </p:nvPr>
        </p:nvSpPr>
        <p:spPr>
          <a:xfrm>
            <a:off x="609600" y="274638"/>
            <a:ext cx="7924800" cy="1143000"/>
          </a:xfrm>
        </p:spPr>
        <p:txBody>
          <a:bodyPr/>
          <a:lstStyle/>
          <a:p>
            <a:r>
              <a:rPr lang="ar-SA" smtClean="0"/>
              <a:t>انقر لتحرير نمط العنوان الرئيسي</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0070C0"/>
            </a:gs>
            <a:gs pos="0">
              <a:schemeClr val="bg1">
                <a:tint val="100000"/>
                <a:shade val="90000"/>
                <a:alpha val="100000"/>
              </a:schemeClr>
            </a:gs>
            <a:gs pos="100000">
              <a:schemeClr val="bg1">
                <a:tint val="100000"/>
                <a:shade val="80000"/>
                <a:alpha val="100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5"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base">
              <a:spcBef>
                <a:spcPct val="0"/>
              </a:spcBef>
              <a:spcAft>
                <a:spcPct val="0"/>
              </a:spcAft>
              <a:defRPr/>
            </a:pPr>
            <a:fld id="{A5CB704A-0A7A-4DB6-98AB-84F9C2D0209B}" type="slidenum">
              <a:rPr lang="ar-SY" smtClean="0">
                <a:solidFill>
                  <a:srgbClr val="000000"/>
                </a:solidFill>
              </a:rPr>
              <a:pPr fontAlgn="base">
                <a:spcBef>
                  <a:spcPct val="0"/>
                </a:spcBef>
                <a:spcAft>
                  <a:spcPct val="0"/>
                </a:spcAft>
                <a:defRPr/>
              </a:pPr>
              <a:t>‹#›</a:t>
            </a:fld>
            <a:endParaRPr lang="en-US">
              <a:solidFill>
                <a:srgbClr val="000000"/>
              </a:solidFill>
            </a:endParaRPr>
          </a:p>
        </p:txBody>
      </p:sp>
    </p:spTree>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sz="3200" dirty="0" smtClean="0">
              <a:solidFill>
                <a:schemeClr val="tx1"/>
              </a:solidFill>
            </a:endParaRPr>
          </a:p>
        </p:txBody>
      </p:sp>
      <p:sp>
        <p:nvSpPr>
          <p:cNvPr id="2" name="Title 1"/>
          <p:cNvSpPr>
            <a:spLocks noGrp="1"/>
          </p:cNvSpPr>
          <p:nvPr>
            <p:ph type="ctrTitle"/>
          </p:nvPr>
        </p:nvSpPr>
        <p:spPr/>
        <p:txBody>
          <a:bodyPr/>
          <a:lstStyle/>
          <a:p>
            <a:r>
              <a:rPr lang="ar-SY" sz="4000" dirty="0" smtClean="0"/>
              <a:t>  </a:t>
            </a:r>
            <a:r>
              <a:rPr lang="ar-SY" sz="4000" b="0" u="sng" dirty="0" smtClean="0"/>
              <a:t>الدكتور :</a:t>
            </a:r>
            <a:r>
              <a:rPr lang="ar-SY" sz="4000" dirty="0" smtClean="0"/>
              <a:t>              </a:t>
            </a:r>
            <a:r>
              <a:rPr lang="ar-SY" sz="4000" b="0" u="sng" dirty="0" smtClean="0"/>
              <a:t>الدكتور :</a:t>
            </a:r>
            <a:r>
              <a:rPr lang="ar-SY" sz="4000" dirty="0" smtClean="0"/>
              <a:t> </a:t>
            </a:r>
            <a:br>
              <a:rPr lang="ar-SY" sz="4000" dirty="0" smtClean="0"/>
            </a:br>
            <a:r>
              <a:rPr lang="ar-SY" sz="4000" dirty="0" smtClean="0"/>
              <a:t>  معتزالخن              عيسى سعد</a:t>
            </a:r>
            <a:endParaRPr lang="en-US" sz="40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endParaRPr lang="en-US" dirty="0"/>
          </a:p>
        </p:txBody>
      </p:sp>
      <p:pic>
        <p:nvPicPr>
          <p:cNvPr id="4" name="Content Placeholder 3" descr="DSC00349"/>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bwMode="auto">
          <a:xfrm>
            <a:off x="1828800" y="1600200"/>
            <a:ext cx="548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5473697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5888"/>
            <a:ext cx="7772400" cy="1143000"/>
          </a:xfrm>
        </p:spPr>
        <p:txBody>
          <a:bodyPr>
            <a:normAutofit fontScale="90000"/>
          </a:bodyPr>
          <a:lstStyle/>
          <a:p>
            <a:pPr algn="ctr" eaLnBrk="1" hangingPunct="1"/>
            <a:r>
              <a:rPr lang="ar-SY" sz="5400" i="1" dirty="0" smtClean="0">
                <a:solidFill>
                  <a:srgbClr val="FFFF66"/>
                </a:solidFill>
                <a:cs typeface="Times New Roman" pitchFamily="18" charset="0"/>
              </a:rPr>
              <a:t>العلاج</a:t>
            </a:r>
            <a:br>
              <a:rPr lang="ar-SY" sz="5400" i="1" dirty="0" smtClean="0">
                <a:solidFill>
                  <a:srgbClr val="FFFF66"/>
                </a:solidFill>
                <a:cs typeface="Times New Roman" pitchFamily="18" charset="0"/>
              </a:rPr>
            </a:br>
            <a:r>
              <a:rPr lang="en-US" sz="5400" i="1" dirty="0" smtClean="0">
                <a:solidFill>
                  <a:srgbClr val="FFFF66"/>
                </a:solidFill>
                <a:cs typeface="Times New Roman" pitchFamily="18" charset="0"/>
              </a:rPr>
              <a:t>Treatment</a:t>
            </a:r>
          </a:p>
        </p:txBody>
      </p:sp>
      <p:sp>
        <p:nvSpPr>
          <p:cNvPr id="58371" name="Rectangle 3"/>
          <p:cNvSpPr>
            <a:spLocks noGrp="1" noChangeArrowheads="1"/>
          </p:cNvSpPr>
          <p:nvPr>
            <p:ph sz="quarter" idx="13"/>
          </p:nvPr>
        </p:nvSpPr>
        <p:spPr>
          <a:xfrm>
            <a:off x="179388" y="1412875"/>
            <a:ext cx="8785225" cy="4114800"/>
          </a:xfrm>
        </p:spPr>
        <p:txBody>
          <a:bodyPr>
            <a:noAutofit/>
          </a:bodyPr>
          <a:lstStyle/>
          <a:p>
            <a:pPr algn="just" rtl="1" eaLnBrk="1" hangingPunct="1">
              <a:lnSpc>
                <a:spcPct val="90000"/>
              </a:lnSpc>
            </a:pPr>
            <a:endParaRPr lang="ar-SY" sz="2400" dirty="0" smtClean="0"/>
          </a:p>
          <a:p>
            <a:pPr algn="just" rtl="1" eaLnBrk="1" hangingPunct="1">
              <a:lnSpc>
                <a:spcPct val="90000"/>
              </a:lnSpc>
              <a:buClr>
                <a:srgbClr val="FEB0FA"/>
              </a:buClr>
            </a:pPr>
            <a:r>
              <a:rPr lang="ar-SY" sz="2400" b="1" dirty="0" smtClean="0">
                <a:solidFill>
                  <a:srgbClr val="FFFFCC"/>
                </a:solidFill>
              </a:rPr>
              <a:t>تعقيم مكان العمل الجراحي.</a:t>
            </a:r>
          </a:p>
          <a:p>
            <a:pPr algn="just" rtl="1" eaLnBrk="1" hangingPunct="1">
              <a:lnSpc>
                <a:spcPct val="90000"/>
              </a:lnSpc>
              <a:buClr>
                <a:srgbClr val="FEB0FA"/>
              </a:buClr>
            </a:pPr>
            <a:r>
              <a:rPr lang="ar-SY" sz="2400" b="1" dirty="0" smtClean="0">
                <a:solidFill>
                  <a:srgbClr val="FFFFCC"/>
                </a:solidFill>
              </a:rPr>
              <a:t>قطع النسج في حدود الإصابة مع مراعاة المحافظة على الحالة الوظيفية والجمالية.</a:t>
            </a:r>
          </a:p>
          <a:p>
            <a:pPr algn="just" rtl="1" eaLnBrk="1" hangingPunct="1">
              <a:lnSpc>
                <a:spcPct val="90000"/>
              </a:lnSpc>
              <a:buClr>
                <a:srgbClr val="FEB0FA"/>
              </a:buClr>
            </a:pPr>
            <a:r>
              <a:rPr lang="ar-SY" sz="2400" b="1" dirty="0" smtClean="0">
                <a:solidFill>
                  <a:srgbClr val="FFFFCC"/>
                </a:solidFill>
              </a:rPr>
              <a:t>استئصال كل الأجسام الأجنبية إن أمكن.</a:t>
            </a:r>
          </a:p>
          <a:p>
            <a:pPr algn="just" rtl="1" eaLnBrk="1" hangingPunct="1">
              <a:lnSpc>
                <a:spcPct val="90000"/>
              </a:lnSpc>
              <a:buClr>
                <a:srgbClr val="FEB0FA"/>
              </a:buClr>
            </a:pPr>
            <a:r>
              <a:rPr lang="ar-SY" sz="2400" b="1" dirty="0" smtClean="0">
                <a:solidFill>
                  <a:srgbClr val="FFFFCC"/>
                </a:solidFill>
              </a:rPr>
              <a:t>قلع الأسنان المكسورة .</a:t>
            </a:r>
          </a:p>
          <a:p>
            <a:pPr algn="just" rtl="1" eaLnBrk="1" hangingPunct="1">
              <a:lnSpc>
                <a:spcPct val="90000"/>
              </a:lnSpc>
              <a:buClr>
                <a:srgbClr val="FEB0FA"/>
              </a:buClr>
            </a:pPr>
            <a:r>
              <a:rPr lang="ar-SY" sz="2400" b="1" dirty="0" smtClean="0">
                <a:solidFill>
                  <a:srgbClr val="FFFFCC"/>
                </a:solidFill>
              </a:rPr>
              <a:t>تثبيت الشظايا العظمية وإزالة الصغيرة منها الغير قابلة للتثبيت. </a:t>
            </a:r>
          </a:p>
          <a:p>
            <a:pPr algn="just" rtl="1" eaLnBrk="1" hangingPunct="1">
              <a:lnSpc>
                <a:spcPct val="90000"/>
              </a:lnSpc>
              <a:buClr>
                <a:srgbClr val="FEB0FA"/>
              </a:buClr>
            </a:pPr>
            <a:r>
              <a:rPr lang="ar-SY" sz="2400" b="1" dirty="0" smtClean="0">
                <a:solidFill>
                  <a:srgbClr val="FFFFCC"/>
                </a:solidFill>
              </a:rPr>
              <a:t>شد ونقل شرائح نسيجية مجاورة بهدف الترميم.</a:t>
            </a:r>
          </a:p>
          <a:p>
            <a:pPr algn="just" rtl="1" eaLnBrk="1" hangingPunct="1">
              <a:lnSpc>
                <a:spcPct val="90000"/>
              </a:lnSpc>
              <a:buClr>
                <a:srgbClr val="FEB0FA"/>
              </a:buClr>
            </a:pPr>
            <a:r>
              <a:rPr lang="ar-SY" sz="2400" b="1" dirty="0" smtClean="0">
                <a:solidFill>
                  <a:srgbClr val="FFFFCC"/>
                </a:solidFill>
              </a:rPr>
              <a:t>المتابعة اليومية للمريض (غسيل - تغيير ضمادات - مراقبة التثبيت)</a:t>
            </a:r>
          </a:p>
          <a:p>
            <a:pPr algn="just" rtl="1" eaLnBrk="1" hangingPunct="1">
              <a:lnSpc>
                <a:spcPct val="90000"/>
              </a:lnSpc>
              <a:buClr>
                <a:srgbClr val="FEB0FA"/>
              </a:buClr>
            </a:pPr>
            <a:r>
              <a:rPr lang="ar-SY" sz="2400" b="1" dirty="0" smtClean="0">
                <a:solidFill>
                  <a:srgbClr val="FFFFCC"/>
                </a:solidFill>
              </a:rPr>
              <a:t>التغطية بالصادات الملائمة.</a:t>
            </a:r>
          </a:p>
          <a:p>
            <a:pPr algn="just" rtl="1" eaLnBrk="1" hangingPunct="1">
              <a:lnSpc>
                <a:spcPct val="90000"/>
              </a:lnSpc>
            </a:pPr>
            <a:endParaRPr lang="en-US" sz="2400" b="1" dirty="0" smtClean="0">
              <a:solidFill>
                <a:srgbClr val="FFFFCC"/>
              </a:solidFill>
            </a:endParaRPr>
          </a:p>
        </p:txBody>
      </p:sp>
    </p:spTree>
    <p:extLst>
      <p:ext uri="{BB962C8B-B14F-4D97-AF65-F5344CB8AC3E}">
        <p14:creationId xmlns="" xmlns:p14="http://schemas.microsoft.com/office/powerpoint/2010/main" val="29580935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385" decel="100000"/>
                                        <p:tgtEl>
                                          <p:spTgt spid="58370"/>
                                        </p:tgtEl>
                                      </p:cBhvr>
                                    </p:animEffect>
                                    <p:animScale>
                                      <p:cBhvr>
                                        <p:cTn id="8" dur="385" decel="100000"/>
                                        <p:tgtEl>
                                          <p:spTgt spid="58370"/>
                                        </p:tgtEl>
                                      </p:cBhvr>
                                      <p:from x="10000" y="10000"/>
                                      <p:to x="200000" y="450000"/>
                                    </p:animScale>
                                    <p:animScale>
                                      <p:cBhvr>
                                        <p:cTn id="9" dur="615" accel="100000" fill="hold">
                                          <p:stCondLst>
                                            <p:cond delay="385"/>
                                          </p:stCondLst>
                                        </p:cTn>
                                        <p:tgtEl>
                                          <p:spTgt spid="58370"/>
                                        </p:tgtEl>
                                      </p:cBhvr>
                                      <p:from x="200000" y="450000"/>
                                      <p:to x="100000" y="100000"/>
                                    </p:animScale>
                                    <p:set>
                                      <p:cBhvr>
                                        <p:cTn id="10" dur="385" fill="hold"/>
                                        <p:tgtEl>
                                          <p:spTgt spid="58370"/>
                                        </p:tgtEl>
                                        <p:attrNameLst>
                                          <p:attrName>ppt_x</p:attrName>
                                        </p:attrNameLst>
                                      </p:cBhvr>
                                      <p:to>
                                        <p:strVal val="(0.5)"/>
                                      </p:to>
                                    </p:set>
                                    <p:anim from="(0.5)" to="(#ppt_x)" calcmode="lin" valueType="num">
                                      <p:cBhvr>
                                        <p:cTn id="11" dur="615" accel="100000" fill="hold">
                                          <p:stCondLst>
                                            <p:cond delay="385"/>
                                          </p:stCondLst>
                                        </p:cTn>
                                        <p:tgtEl>
                                          <p:spTgt spid="58370"/>
                                        </p:tgtEl>
                                        <p:attrNameLst>
                                          <p:attrName>ppt_x</p:attrName>
                                        </p:attrNameLst>
                                      </p:cBhvr>
                                    </p:anim>
                                    <p:set>
                                      <p:cBhvr>
                                        <p:cTn id="12" dur="385" fill="hold"/>
                                        <p:tgtEl>
                                          <p:spTgt spid="58370"/>
                                        </p:tgtEl>
                                        <p:attrNameLst>
                                          <p:attrName>ppt_y</p:attrName>
                                        </p:attrNameLst>
                                      </p:cBhvr>
                                      <p:to>
                                        <p:strVal val="(#ppt_y+0.4)"/>
                                      </p:to>
                                    </p:set>
                                    <p:anim from="(#ppt_y+0.4)" to="(#ppt_y)" calcmode="lin" valueType="num">
                                      <p:cBhvr>
                                        <p:cTn id="13" dur="615" accel="100000" fill="hold">
                                          <p:stCondLst>
                                            <p:cond delay="385"/>
                                          </p:stCondLst>
                                        </p:cTn>
                                        <p:tgtEl>
                                          <p:spTgt spid="58370"/>
                                        </p:tgtEl>
                                        <p:attrNameLst>
                                          <p:attrName>ppt_y</p:attrName>
                                        </p:attrNameLst>
                                      </p:cBhvr>
                                    </p:anim>
                                  </p:childTnLst>
                                </p:cTn>
                              </p:par>
                              <p:par>
                                <p:cTn id="14" presetID="50" presetClass="entr" presetSubtype="0" decel="100000" fill="hold" nodeType="withEffect">
                                  <p:stCondLst>
                                    <p:cond delay="0"/>
                                  </p:stCondLst>
                                  <p:childTnLst>
                                    <p:set>
                                      <p:cBhvr>
                                        <p:cTn id="15" dur="1" fill="hold">
                                          <p:stCondLst>
                                            <p:cond delay="0"/>
                                          </p:stCondLst>
                                        </p:cTn>
                                        <p:tgtEl>
                                          <p:spTgt spid="58371">
                                            <p:txEl>
                                              <p:pRg st="1" end="1"/>
                                            </p:txEl>
                                          </p:spTgt>
                                        </p:tgtEl>
                                        <p:attrNameLst>
                                          <p:attrName>style.visibility</p:attrName>
                                        </p:attrNameLst>
                                      </p:cBhvr>
                                      <p:to>
                                        <p:strVal val="visible"/>
                                      </p:to>
                                    </p:set>
                                    <p:anim calcmode="lin" valueType="num">
                                      <p:cBhvr>
                                        <p:cTn id="16" dur="1000" fill="hold"/>
                                        <p:tgtEl>
                                          <p:spTgt spid="58371">
                                            <p:txEl>
                                              <p:pRg st="1" end="1"/>
                                            </p:txEl>
                                          </p:spTgt>
                                        </p:tgtEl>
                                        <p:attrNameLst>
                                          <p:attrName>ppt_w</p:attrName>
                                        </p:attrNameLst>
                                      </p:cBhvr>
                                      <p:tavLst>
                                        <p:tav tm="0">
                                          <p:val>
                                            <p:strVal val="#ppt_w+.3"/>
                                          </p:val>
                                        </p:tav>
                                        <p:tav tm="100000">
                                          <p:val>
                                            <p:strVal val="#ppt_w"/>
                                          </p:val>
                                        </p:tav>
                                      </p:tavLst>
                                    </p:anim>
                                    <p:anim calcmode="lin" valueType="num">
                                      <p:cBhvr>
                                        <p:cTn id="17" dur="1000" fill="hold"/>
                                        <p:tgtEl>
                                          <p:spTgt spid="58371">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58371">
                                            <p:txEl>
                                              <p:pRg st="1" end="1"/>
                                            </p:txEl>
                                          </p:spTgt>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58371">
                                            <p:txEl>
                                              <p:pRg st="2" end="2"/>
                                            </p:txEl>
                                          </p:spTgt>
                                        </p:tgtEl>
                                        <p:attrNameLst>
                                          <p:attrName>style.visibility</p:attrName>
                                        </p:attrNameLst>
                                      </p:cBhvr>
                                      <p:to>
                                        <p:strVal val="visible"/>
                                      </p:to>
                                    </p:set>
                                    <p:anim calcmode="lin" valueType="num">
                                      <p:cBhvr>
                                        <p:cTn id="21" dur="1000" fill="hold"/>
                                        <p:tgtEl>
                                          <p:spTgt spid="58371">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5837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8371">
                                            <p:txEl>
                                              <p:pRg st="2" end="2"/>
                                            </p:txEl>
                                          </p:spTgt>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58371">
                                            <p:txEl>
                                              <p:pRg st="3" end="3"/>
                                            </p:txEl>
                                          </p:spTgt>
                                        </p:tgtEl>
                                        <p:attrNameLst>
                                          <p:attrName>style.visibility</p:attrName>
                                        </p:attrNameLst>
                                      </p:cBhvr>
                                      <p:to>
                                        <p:strVal val="visible"/>
                                      </p:to>
                                    </p:set>
                                    <p:anim calcmode="lin" valueType="num">
                                      <p:cBhvr>
                                        <p:cTn id="26" dur="1000" fill="hold"/>
                                        <p:tgtEl>
                                          <p:spTgt spid="58371">
                                            <p:txEl>
                                              <p:pRg st="3" end="3"/>
                                            </p:txEl>
                                          </p:spTgt>
                                        </p:tgtEl>
                                        <p:attrNameLst>
                                          <p:attrName>ppt_w</p:attrName>
                                        </p:attrNameLst>
                                      </p:cBhvr>
                                      <p:tavLst>
                                        <p:tav tm="0">
                                          <p:val>
                                            <p:strVal val="#ppt_w+.3"/>
                                          </p:val>
                                        </p:tav>
                                        <p:tav tm="100000">
                                          <p:val>
                                            <p:strVal val="#ppt_w"/>
                                          </p:val>
                                        </p:tav>
                                      </p:tavLst>
                                    </p:anim>
                                    <p:anim calcmode="lin" valueType="num">
                                      <p:cBhvr>
                                        <p:cTn id="27" dur="1000" fill="hold"/>
                                        <p:tgtEl>
                                          <p:spTgt spid="58371">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58371">
                                            <p:txEl>
                                              <p:pRg st="3" end="3"/>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58371">
                                            <p:txEl>
                                              <p:pRg st="4" end="4"/>
                                            </p:txEl>
                                          </p:spTgt>
                                        </p:tgtEl>
                                        <p:attrNameLst>
                                          <p:attrName>style.visibility</p:attrName>
                                        </p:attrNameLst>
                                      </p:cBhvr>
                                      <p:to>
                                        <p:strVal val="visible"/>
                                      </p:to>
                                    </p:set>
                                    <p:anim calcmode="lin" valueType="num">
                                      <p:cBhvr>
                                        <p:cTn id="31" dur="1000" fill="hold"/>
                                        <p:tgtEl>
                                          <p:spTgt spid="58371">
                                            <p:txEl>
                                              <p:pRg st="4" end="4"/>
                                            </p:txEl>
                                          </p:spTgt>
                                        </p:tgtEl>
                                        <p:attrNameLst>
                                          <p:attrName>ppt_w</p:attrName>
                                        </p:attrNameLst>
                                      </p:cBhvr>
                                      <p:tavLst>
                                        <p:tav tm="0">
                                          <p:val>
                                            <p:strVal val="#ppt_w+.3"/>
                                          </p:val>
                                        </p:tav>
                                        <p:tav tm="100000">
                                          <p:val>
                                            <p:strVal val="#ppt_w"/>
                                          </p:val>
                                        </p:tav>
                                      </p:tavLst>
                                    </p:anim>
                                    <p:anim calcmode="lin" valueType="num">
                                      <p:cBhvr>
                                        <p:cTn id="32" dur="1000" fill="hold"/>
                                        <p:tgtEl>
                                          <p:spTgt spid="5837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58371">
                                            <p:txEl>
                                              <p:pRg st="4" end="4"/>
                                            </p:txEl>
                                          </p:spTgt>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58371">
                                            <p:txEl>
                                              <p:pRg st="5" end="5"/>
                                            </p:txEl>
                                          </p:spTgt>
                                        </p:tgtEl>
                                        <p:attrNameLst>
                                          <p:attrName>style.visibility</p:attrName>
                                        </p:attrNameLst>
                                      </p:cBhvr>
                                      <p:to>
                                        <p:strVal val="visible"/>
                                      </p:to>
                                    </p:set>
                                    <p:anim calcmode="lin" valueType="num">
                                      <p:cBhvr>
                                        <p:cTn id="36" dur="1000" fill="hold"/>
                                        <p:tgtEl>
                                          <p:spTgt spid="58371">
                                            <p:txEl>
                                              <p:pRg st="5" end="5"/>
                                            </p:txEl>
                                          </p:spTgt>
                                        </p:tgtEl>
                                        <p:attrNameLst>
                                          <p:attrName>ppt_w</p:attrName>
                                        </p:attrNameLst>
                                      </p:cBhvr>
                                      <p:tavLst>
                                        <p:tav tm="0">
                                          <p:val>
                                            <p:strVal val="#ppt_w+.3"/>
                                          </p:val>
                                        </p:tav>
                                        <p:tav tm="100000">
                                          <p:val>
                                            <p:strVal val="#ppt_w"/>
                                          </p:val>
                                        </p:tav>
                                      </p:tavLst>
                                    </p:anim>
                                    <p:anim calcmode="lin" valueType="num">
                                      <p:cBhvr>
                                        <p:cTn id="37" dur="1000" fill="hold"/>
                                        <p:tgtEl>
                                          <p:spTgt spid="58371">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58371">
                                            <p:txEl>
                                              <p:pRg st="5" end="5"/>
                                            </p:txEl>
                                          </p:spTgt>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58371">
                                            <p:txEl>
                                              <p:pRg st="6" end="6"/>
                                            </p:txEl>
                                          </p:spTgt>
                                        </p:tgtEl>
                                        <p:attrNameLst>
                                          <p:attrName>style.visibility</p:attrName>
                                        </p:attrNameLst>
                                      </p:cBhvr>
                                      <p:to>
                                        <p:strVal val="visible"/>
                                      </p:to>
                                    </p:set>
                                    <p:anim calcmode="lin" valueType="num">
                                      <p:cBhvr>
                                        <p:cTn id="41" dur="1000" fill="hold"/>
                                        <p:tgtEl>
                                          <p:spTgt spid="58371">
                                            <p:txEl>
                                              <p:pRg st="6" end="6"/>
                                            </p:txEl>
                                          </p:spTgt>
                                        </p:tgtEl>
                                        <p:attrNameLst>
                                          <p:attrName>ppt_w</p:attrName>
                                        </p:attrNameLst>
                                      </p:cBhvr>
                                      <p:tavLst>
                                        <p:tav tm="0">
                                          <p:val>
                                            <p:strVal val="#ppt_w+.3"/>
                                          </p:val>
                                        </p:tav>
                                        <p:tav tm="100000">
                                          <p:val>
                                            <p:strVal val="#ppt_w"/>
                                          </p:val>
                                        </p:tav>
                                      </p:tavLst>
                                    </p:anim>
                                    <p:anim calcmode="lin" valueType="num">
                                      <p:cBhvr>
                                        <p:cTn id="42" dur="1000" fill="hold"/>
                                        <p:tgtEl>
                                          <p:spTgt spid="58371">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58371">
                                            <p:txEl>
                                              <p:pRg st="6" end="6"/>
                                            </p:txEl>
                                          </p:spTgt>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58371">
                                            <p:txEl>
                                              <p:pRg st="7" end="7"/>
                                            </p:txEl>
                                          </p:spTgt>
                                        </p:tgtEl>
                                        <p:attrNameLst>
                                          <p:attrName>style.visibility</p:attrName>
                                        </p:attrNameLst>
                                      </p:cBhvr>
                                      <p:to>
                                        <p:strVal val="visible"/>
                                      </p:to>
                                    </p:set>
                                    <p:anim calcmode="lin" valueType="num">
                                      <p:cBhvr>
                                        <p:cTn id="46" dur="1000" fill="hold"/>
                                        <p:tgtEl>
                                          <p:spTgt spid="58371">
                                            <p:txEl>
                                              <p:pRg st="7" end="7"/>
                                            </p:txEl>
                                          </p:spTgt>
                                        </p:tgtEl>
                                        <p:attrNameLst>
                                          <p:attrName>ppt_w</p:attrName>
                                        </p:attrNameLst>
                                      </p:cBhvr>
                                      <p:tavLst>
                                        <p:tav tm="0">
                                          <p:val>
                                            <p:strVal val="#ppt_w+.3"/>
                                          </p:val>
                                        </p:tav>
                                        <p:tav tm="100000">
                                          <p:val>
                                            <p:strVal val="#ppt_w"/>
                                          </p:val>
                                        </p:tav>
                                      </p:tavLst>
                                    </p:anim>
                                    <p:anim calcmode="lin" valueType="num">
                                      <p:cBhvr>
                                        <p:cTn id="47" dur="1000" fill="hold"/>
                                        <p:tgtEl>
                                          <p:spTgt spid="58371">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58371">
                                            <p:txEl>
                                              <p:pRg st="7" end="7"/>
                                            </p:txEl>
                                          </p:spTgt>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58371">
                                            <p:txEl>
                                              <p:pRg st="8" end="8"/>
                                            </p:txEl>
                                          </p:spTgt>
                                        </p:tgtEl>
                                        <p:attrNameLst>
                                          <p:attrName>style.visibility</p:attrName>
                                        </p:attrNameLst>
                                      </p:cBhvr>
                                      <p:to>
                                        <p:strVal val="visible"/>
                                      </p:to>
                                    </p:set>
                                    <p:anim calcmode="lin" valueType="num">
                                      <p:cBhvr>
                                        <p:cTn id="51" dur="1000" fill="hold"/>
                                        <p:tgtEl>
                                          <p:spTgt spid="58371">
                                            <p:txEl>
                                              <p:pRg st="8" end="8"/>
                                            </p:txEl>
                                          </p:spTgt>
                                        </p:tgtEl>
                                        <p:attrNameLst>
                                          <p:attrName>ppt_w</p:attrName>
                                        </p:attrNameLst>
                                      </p:cBhvr>
                                      <p:tavLst>
                                        <p:tav tm="0">
                                          <p:val>
                                            <p:strVal val="#ppt_w+.3"/>
                                          </p:val>
                                        </p:tav>
                                        <p:tav tm="100000">
                                          <p:val>
                                            <p:strVal val="#ppt_w"/>
                                          </p:val>
                                        </p:tav>
                                      </p:tavLst>
                                    </p:anim>
                                    <p:anim calcmode="lin" valueType="num">
                                      <p:cBhvr>
                                        <p:cTn id="52" dur="1000" fill="hold"/>
                                        <p:tgtEl>
                                          <p:spTgt spid="58371">
                                            <p:txEl>
                                              <p:pRg st="8" end="8"/>
                                            </p:txEl>
                                          </p:spTgt>
                                        </p:tgtEl>
                                        <p:attrNameLst>
                                          <p:attrName>ppt_h</p:attrName>
                                        </p:attrNameLst>
                                      </p:cBhvr>
                                      <p:tavLst>
                                        <p:tav tm="0">
                                          <p:val>
                                            <p:strVal val="#ppt_h"/>
                                          </p:val>
                                        </p:tav>
                                        <p:tav tm="100000">
                                          <p:val>
                                            <p:strVal val="#ppt_h"/>
                                          </p:val>
                                        </p:tav>
                                      </p:tavLst>
                                    </p:anim>
                                    <p:animEffect transition="in" filter="fade">
                                      <p:cBhvr>
                                        <p:cTn id="53" dur="1000"/>
                                        <p:tgtEl>
                                          <p:spTgt spid="583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54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87463" y="1844824"/>
            <a:ext cx="5567363"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1763713" y="549275"/>
            <a:ext cx="4968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algn="r" rtl="1"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algn="r" rtl="1"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algn="r" rtl="1"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algn="r" rtl="1"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base" hangingPunct="1">
              <a:spcBef>
                <a:spcPct val="50000"/>
              </a:spcBef>
              <a:spcAft>
                <a:spcPct val="0"/>
              </a:spcAft>
            </a:pPr>
            <a:r>
              <a:rPr lang="ar-SA" b="1" smtClean="0">
                <a:solidFill>
                  <a:srgbClr val="FFFF00"/>
                </a:solidFill>
              </a:rPr>
              <a:t>حالة سريرية  1</a:t>
            </a:r>
            <a:endParaRPr lang="en-US" b="1" smtClean="0">
              <a:solidFill>
                <a:srgbClr val="FFFF00"/>
              </a:solidFill>
            </a:endParaRPr>
          </a:p>
        </p:txBody>
      </p:sp>
    </p:spTree>
    <p:extLst>
      <p:ext uri="{BB962C8B-B14F-4D97-AF65-F5344CB8AC3E}">
        <p14:creationId xmlns="" xmlns:p14="http://schemas.microsoft.com/office/powerpoint/2010/main" val="40543745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heel(4)">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SC00579"/>
          <p:cNvPicPr>
            <a:picLocks noChangeAspect="1" noChangeArrowheads="1"/>
          </p:cNvPicPr>
          <p:nvPr/>
        </p:nvPicPr>
        <p:blipFill>
          <a:blip r:embed="rId2" cstate="print">
            <a:lum bright="48000" contrast="66000"/>
            <a:extLst>
              <a:ext uri="{28A0092B-C50C-407E-A947-70E740481C1C}">
                <a14:useLocalDpi xmlns="" xmlns:a14="http://schemas.microsoft.com/office/drawing/2010/main" val="0"/>
              </a:ext>
            </a:extLst>
          </a:blip>
          <a:srcRect/>
          <a:stretch>
            <a:fillRect/>
          </a:stretch>
        </p:blipFill>
        <p:spPr bwMode="auto">
          <a:xfrm>
            <a:off x="1331913" y="836613"/>
            <a:ext cx="6769100"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624606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with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barn(outHorizontal)">
                                      <p:cBhvr>
                                        <p:cTn id="7" dur="1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SC0058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750" y="333375"/>
            <a:ext cx="8231188"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963636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wedge">
                                      <p:cBhvr>
                                        <p:cTn id="7" dur="1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SC0059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188" y="260350"/>
            <a:ext cx="8231187"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558498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amond(out)">
                                      <p:cBhvr>
                                        <p:cTn id="7" dur="1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2484438" y="549275"/>
            <a:ext cx="3816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algn="r" rtl="1"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algn="r" rtl="1"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algn="r" rtl="1"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algn="r" rtl="1"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base" hangingPunct="1">
              <a:spcBef>
                <a:spcPct val="50000"/>
              </a:spcBef>
              <a:spcAft>
                <a:spcPct val="0"/>
              </a:spcAft>
            </a:pPr>
            <a:r>
              <a:rPr lang="ar-SA" smtClean="0">
                <a:solidFill>
                  <a:srgbClr val="FFFF00"/>
                </a:solidFill>
              </a:rPr>
              <a:t>حالة سريرية    2</a:t>
            </a:r>
            <a:endParaRPr lang="en-US" smtClean="0">
              <a:solidFill>
                <a:srgbClr val="FFFF00"/>
              </a:solidFill>
            </a:endParaRPr>
          </a:p>
        </p:txBody>
      </p:sp>
    </p:spTree>
    <p:extLst>
      <p:ext uri="{BB962C8B-B14F-4D97-AF65-F5344CB8AC3E}">
        <p14:creationId xmlns="" xmlns:p14="http://schemas.microsoft.com/office/powerpoint/2010/main" val="659590327"/>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SC0042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850" y="260350"/>
            <a:ext cx="8231188"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445890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box(out)">
                                      <p:cBhvr>
                                        <p:cTn id="7" dur="1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SC0043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188" y="333375"/>
            <a:ext cx="8231187"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482453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diamond(out)">
                                      <p:cBhvr>
                                        <p:cTn id="7" dur="1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SC0048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750" y="333375"/>
            <a:ext cx="8231188"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681682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checkerboard(down)">
                                      <p:cBhvr>
                                        <p:cTn id="7" dur="10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SC0048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333375"/>
            <a:ext cx="8231187"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958129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ppt_w</p:attrName>
                                        </p:attrNameLst>
                                      </p:cBhvr>
                                      <p:tavLst>
                                        <p:tav tm="0">
                                          <p:val>
                                            <p:strVal val="#ppt_w*0.05"/>
                                          </p:val>
                                        </p:tav>
                                        <p:tav tm="100000">
                                          <p:val>
                                            <p:strVal val="#ppt_w"/>
                                          </p:val>
                                        </p:tav>
                                      </p:tavLst>
                                    </p:anim>
                                    <p:anim calcmode="lin" valueType="num">
                                      <p:cBhvr>
                                        <p:cTn id="8" dur="1000" fill="hold"/>
                                        <p:tgtEl>
                                          <p:spTgt spid="83970"/>
                                        </p:tgtEl>
                                        <p:attrNameLst>
                                          <p:attrName>ppt_h</p:attrName>
                                        </p:attrNameLst>
                                      </p:cBhvr>
                                      <p:tavLst>
                                        <p:tav tm="0">
                                          <p:val>
                                            <p:strVal val="#ppt_h"/>
                                          </p:val>
                                        </p:tav>
                                        <p:tav tm="100000">
                                          <p:val>
                                            <p:strVal val="#ppt_h"/>
                                          </p:val>
                                        </p:tav>
                                      </p:tavLst>
                                    </p:anim>
                                    <p:anim calcmode="lin" valueType="num">
                                      <p:cBhvr>
                                        <p:cTn id="9" dur="1000" fill="hold"/>
                                        <p:tgtEl>
                                          <p:spTgt spid="83970"/>
                                        </p:tgtEl>
                                        <p:attrNameLst>
                                          <p:attrName>ppt_x</p:attrName>
                                        </p:attrNameLst>
                                      </p:cBhvr>
                                      <p:tavLst>
                                        <p:tav tm="0">
                                          <p:val>
                                            <p:strVal val="#ppt_x-.2"/>
                                          </p:val>
                                        </p:tav>
                                        <p:tav tm="100000">
                                          <p:val>
                                            <p:strVal val="#ppt_x"/>
                                          </p:val>
                                        </p:tav>
                                      </p:tavLst>
                                    </p:anim>
                                    <p:anim calcmode="lin" valueType="num">
                                      <p:cBhvr>
                                        <p:cTn id="10" dur="1000" fill="hold"/>
                                        <p:tgtEl>
                                          <p:spTgt spid="83970"/>
                                        </p:tgtEl>
                                        <p:attrNameLst>
                                          <p:attrName>ppt_y</p:attrName>
                                        </p:attrNameLst>
                                      </p:cBhvr>
                                      <p:tavLst>
                                        <p:tav tm="0">
                                          <p:val>
                                            <p:strVal val="#ppt_y"/>
                                          </p:val>
                                        </p:tav>
                                        <p:tav tm="100000">
                                          <p:val>
                                            <p:strVal val="#ppt_y"/>
                                          </p:val>
                                        </p:tav>
                                      </p:tavLst>
                                    </p:anim>
                                    <p:animEffect transition="in" filter="fade">
                                      <p:cBhvr>
                                        <p:cTn id="11" dur="1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050320~2.JPG"/>
          <p:cNvPicPr>
            <a:picLocks noGrp="1" noChangeAspect="1"/>
          </p:cNvPicPr>
          <p:nvPr>
            <p:ph sz="quarter" idx="13"/>
          </p:nvPr>
        </p:nvPicPr>
        <p:blipFill>
          <a:blip r:embed="rId2" cstate="print"/>
          <a:stretch>
            <a:fillRect/>
          </a:stretch>
        </p:blipFill>
        <p:spPr>
          <a:xfrm>
            <a:off x="683568" y="1700808"/>
            <a:ext cx="3733800" cy="2800350"/>
          </a:xfrm>
        </p:spPr>
      </p:pic>
      <p:pic>
        <p:nvPicPr>
          <p:cNvPr id="11" name="Content Placeholder 10" descr="050320~4.JPG"/>
          <p:cNvPicPr>
            <a:picLocks noGrp="1" noChangeAspect="1"/>
          </p:cNvPicPr>
          <p:nvPr>
            <p:ph sz="quarter" idx="14"/>
          </p:nvPr>
        </p:nvPicPr>
        <p:blipFill>
          <a:blip r:embed="rId3" cstate="print"/>
          <a:stretch>
            <a:fillRect/>
          </a:stretch>
        </p:blipFill>
        <p:spPr>
          <a:xfrm>
            <a:off x="4788024" y="1700808"/>
            <a:ext cx="3733800" cy="2800350"/>
          </a:xfrm>
        </p:spPr>
      </p:pic>
      <p:sp>
        <p:nvSpPr>
          <p:cNvPr id="9" name="Title 8"/>
          <p:cNvSpPr>
            <a:spLocks noGrp="1"/>
          </p:cNvSpPr>
          <p:nvPr>
            <p:ph type="title"/>
          </p:nvPr>
        </p:nvSpPr>
        <p:spPr/>
        <p:txBody>
          <a:bodyPr/>
          <a:lstStyle/>
          <a:p>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SC0048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850" y="260350"/>
            <a:ext cx="8231188"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592672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iterate type="lt">
                                    <p:tmPct val="0"/>
                                  </p:iterate>
                                  <p:childTnLst>
                                    <p:set>
                                      <p:cBhvr>
                                        <p:cTn id="6" dur="1" fill="hold">
                                          <p:stCondLst>
                                            <p:cond delay="0"/>
                                          </p:stCondLst>
                                        </p:cTn>
                                        <p:tgtEl>
                                          <p:spTgt spid="84994"/>
                                        </p:tgtEl>
                                        <p:attrNameLst>
                                          <p:attrName>style.visibility</p:attrName>
                                        </p:attrNameLst>
                                      </p:cBhvr>
                                      <p:to>
                                        <p:strVal val="visible"/>
                                      </p:to>
                                    </p:set>
                                    <p:anim calcmode="lin" valueType="num">
                                      <p:cBhvr>
                                        <p:cTn id="7" dur="1000" fill="hold"/>
                                        <p:tgtEl>
                                          <p:spTgt spid="84994"/>
                                        </p:tgtEl>
                                        <p:attrNameLst>
                                          <p:attrName>ppt_w</p:attrName>
                                        </p:attrNameLst>
                                      </p:cBhvr>
                                      <p:tavLst>
                                        <p:tav tm="0">
                                          <p:val>
                                            <p:fltVal val="0"/>
                                          </p:val>
                                        </p:tav>
                                        <p:tav tm="100000">
                                          <p:val>
                                            <p:strVal val="#ppt_w"/>
                                          </p:val>
                                        </p:tav>
                                      </p:tavLst>
                                    </p:anim>
                                    <p:anim calcmode="lin" valueType="num">
                                      <p:cBhvr>
                                        <p:cTn id="8" dur="1000" fill="hold"/>
                                        <p:tgtEl>
                                          <p:spTgt spid="84994"/>
                                        </p:tgtEl>
                                        <p:attrNameLst>
                                          <p:attrName>ppt_h</p:attrName>
                                        </p:attrNameLst>
                                      </p:cBhvr>
                                      <p:tavLst>
                                        <p:tav tm="0">
                                          <p:val>
                                            <p:fltVal val="0"/>
                                          </p:val>
                                        </p:tav>
                                        <p:tav tm="100000">
                                          <p:val>
                                            <p:strVal val="#ppt_h"/>
                                          </p:val>
                                        </p:tav>
                                      </p:tavLst>
                                    </p:anim>
                                    <p:anim calcmode="lin" valueType="num">
                                      <p:cBhvr>
                                        <p:cTn id="9" dur="1000" fill="hold"/>
                                        <p:tgtEl>
                                          <p:spTgt spid="84994"/>
                                        </p:tgtEl>
                                        <p:attrNameLst>
                                          <p:attrName>style.rotation</p:attrName>
                                        </p:attrNameLst>
                                      </p:cBhvr>
                                      <p:tavLst>
                                        <p:tav tm="0">
                                          <p:val>
                                            <p:fltVal val="360"/>
                                          </p:val>
                                        </p:tav>
                                        <p:tav tm="100000">
                                          <p:val>
                                            <p:fltVal val="0"/>
                                          </p:val>
                                        </p:tav>
                                      </p:tavLst>
                                    </p:anim>
                                    <p:animEffect transition="in" filter="fade">
                                      <p:cBhvr>
                                        <p:cTn id="10" dur="1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SC0049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750" y="260350"/>
            <a:ext cx="8231188" cy="617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35121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6018"/>
                                        </p:tgtEl>
                                        <p:attrNameLst>
                                          <p:attrName>style.visibility</p:attrName>
                                        </p:attrNameLst>
                                      </p:cBhvr>
                                      <p:to>
                                        <p:strVal val="visible"/>
                                      </p:to>
                                    </p:set>
                                    <p:anim calcmode="lin" valueType="num">
                                      <p:cBhvr>
                                        <p:cTn id="7" dur="1000" fill="hold"/>
                                        <p:tgtEl>
                                          <p:spTgt spid="86018"/>
                                        </p:tgtEl>
                                        <p:attrNameLst>
                                          <p:attrName>ppt_w</p:attrName>
                                        </p:attrNameLst>
                                      </p:cBhvr>
                                      <p:tavLst>
                                        <p:tav tm="0">
                                          <p:val>
                                            <p:fltVal val="0"/>
                                          </p:val>
                                        </p:tav>
                                        <p:tav tm="100000">
                                          <p:val>
                                            <p:strVal val="#ppt_w"/>
                                          </p:val>
                                        </p:tav>
                                      </p:tavLst>
                                    </p:anim>
                                    <p:anim calcmode="lin" valueType="num">
                                      <p:cBhvr>
                                        <p:cTn id="8" dur="1000" fill="hold"/>
                                        <p:tgtEl>
                                          <p:spTgt spid="86018"/>
                                        </p:tgtEl>
                                        <p:attrNameLst>
                                          <p:attrName>ppt_h</p:attrName>
                                        </p:attrNameLst>
                                      </p:cBhvr>
                                      <p:tavLst>
                                        <p:tav tm="0">
                                          <p:val>
                                            <p:fltVal val="0"/>
                                          </p:val>
                                        </p:tav>
                                        <p:tav tm="100000">
                                          <p:val>
                                            <p:strVal val="#ppt_h"/>
                                          </p:val>
                                        </p:tav>
                                      </p:tavLst>
                                    </p:anim>
                                    <p:anim calcmode="lin" valueType="num">
                                      <p:cBhvr>
                                        <p:cTn id="9" dur="1000" fill="hold"/>
                                        <p:tgtEl>
                                          <p:spTgt spid="86018"/>
                                        </p:tgtEl>
                                        <p:attrNameLst>
                                          <p:attrName>style.rotation</p:attrName>
                                        </p:attrNameLst>
                                      </p:cBhvr>
                                      <p:tavLst>
                                        <p:tav tm="0">
                                          <p:val>
                                            <p:fltVal val="90"/>
                                          </p:val>
                                        </p:tav>
                                        <p:tav tm="100000">
                                          <p:val>
                                            <p:fltVal val="0"/>
                                          </p:val>
                                        </p:tav>
                                      </p:tavLst>
                                    </p:anim>
                                    <p:animEffect transition="in" filter="fade">
                                      <p:cBhvr>
                                        <p:cTn id="10" dur="10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54520787"/>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a:r>
              <a:rPr lang="ar-SY" dirty="0" smtClean="0"/>
              <a:t>الخلاصة : </a:t>
            </a:r>
            <a:endParaRPr lang="en-US" dirty="0"/>
          </a:p>
        </p:txBody>
      </p:sp>
      <p:sp>
        <p:nvSpPr>
          <p:cNvPr id="3" name="عنصر نائب للمحتوى 2"/>
          <p:cNvSpPr>
            <a:spLocks noGrp="1"/>
          </p:cNvSpPr>
          <p:nvPr>
            <p:ph sz="quarter" idx="13"/>
          </p:nvPr>
        </p:nvSpPr>
        <p:spPr/>
        <p:txBody>
          <a:bodyPr>
            <a:normAutofit/>
          </a:bodyPr>
          <a:lstStyle/>
          <a:p>
            <a:pPr algn="r" rtl="1"/>
            <a:r>
              <a:rPr lang="ar-SY" sz="3200" dirty="0" smtClean="0"/>
              <a:t>الهدف من معالجة </a:t>
            </a:r>
            <a:r>
              <a:rPr lang="ar-SY" sz="3200" dirty="0" err="1" smtClean="0"/>
              <a:t>الأذيات</a:t>
            </a:r>
            <a:r>
              <a:rPr lang="ar-SY" sz="3200" dirty="0" smtClean="0"/>
              <a:t> الوجهية : </a:t>
            </a:r>
          </a:p>
          <a:p>
            <a:pPr marL="514350" indent="-514350" algn="r" rtl="1">
              <a:buFont typeface="+mj-lt"/>
              <a:buAutoNum type="arabicPeriod"/>
            </a:pPr>
            <a:r>
              <a:rPr lang="ar-SY" sz="3200" dirty="0" smtClean="0"/>
              <a:t>إعادة الوظيفة .</a:t>
            </a:r>
          </a:p>
          <a:p>
            <a:pPr marL="514350" indent="-514350" algn="r" rtl="1">
              <a:buFont typeface="+mj-lt"/>
              <a:buAutoNum type="arabicPeriod"/>
            </a:pPr>
            <a:r>
              <a:rPr lang="ar-SY" sz="3200" dirty="0" smtClean="0"/>
              <a:t>إعادة الناحية التجميلية .</a:t>
            </a:r>
          </a:p>
          <a:p>
            <a:pPr marL="0" indent="0" algn="r" rtl="1">
              <a:buNone/>
            </a:pPr>
            <a:endParaRPr lang="en-US" sz="32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en-US"/>
          </a:p>
        </p:txBody>
      </p:sp>
      <p:sp>
        <p:nvSpPr>
          <p:cNvPr id="5" name="عنصر نائب للنص 4"/>
          <p:cNvSpPr>
            <a:spLocks noGrp="1"/>
          </p:cNvSpPr>
          <p:nvPr>
            <p:ph type="body" idx="1"/>
          </p:nvPr>
        </p:nvSpPr>
        <p:spPr/>
        <p:txBody>
          <a:bodyPr>
            <a:normAutofit/>
          </a:bodyPr>
          <a:lstStyle/>
          <a:p>
            <a:pPr algn="ctr"/>
            <a:r>
              <a:rPr lang="ar-SY" sz="3200" b="1" dirty="0" smtClean="0">
                <a:solidFill>
                  <a:schemeClr val="tx1"/>
                </a:solidFill>
              </a:rPr>
              <a:t>تمت بعونه تعالى </a:t>
            </a:r>
            <a:endParaRPr lang="en-US" sz="3200" b="1" dirty="0">
              <a:solidFill>
                <a:schemeClr val="tx1"/>
              </a:solidFill>
            </a:endParaRP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1794.JPG"/>
          <p:cNvPicPr>
            <a:picLocks noGrp="1" noChangeAspect="1"/>
          </p:cNvPicPr>
          <p:nvPr>
            <p:ph sz="quarter" idx="13"/>
          </p:nvPr>
        </p:nvPicPr>
        <p:blipFill>
          <a:blip r:embed="rId2" cstate="print"/>
          <a:stretch>
            <a:fillRect/>
          </a:stretch>
        </p:blipFill>
        <p:spPr>
          <a:xfrm>
            <a:off x="609600" y="2257425"/>
            <a:ext cx="3733800" cy="2800350"/>
          </a:xfrm>
        </p:spPr>
      </p:pic>
      <p:pic>
        <p:nvPicPr>
          <p:cNvPr id="8" name="Content Placeholder 7" descr="IMG_1797.JPG"/>
          <p:cNvPicPr>
            <a:picLocks noGrp="1" noChangeAspect="1"/>
          </p:cNvPicPr>
          <p:nvPr>
            <p:ph sz="quarter" idx="14"/>
          </p:nvPr>
        </p:nvPicPr>
        <p:blipFill>
          <a:blip r:embed="rId3" cstate="print"/>
          <a:stretch>
            <a:fillRect/>
          </a:stretch>
        </p:blipFill>
        <p:spPr>
          <a:xfrm>
            <a:off x="5124450" y="1600200"/>
            <a:ext cx="3086100" cy="4114800"/>
          </a:xfrm>
        </p:spPr>
      </p:pic>
      <p:sp>
        <p:nvSpPr>
          <p:cNvPr id="4" name="Title 3"/>
          <p:cNvSpPr>
            <a:spLocks noGrp="1"/>
          </p:cNvSpPr>
          <p:nvPr>
            <p:ph type="title"/>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rtl="1"/>
            <a:r>
              <a:rPr lang="ar-SA" sz="3200" dirty="0">
                <a:solidFill>
                  <a:schemeClr val="tx1">
                    <a:lumMod val="75000"/>
                    <a:lumOff val="25000"/>
                  </a:schemeClr>
                </a:solidFill>
                <a:cs typeface="+mn-cs"/>
              </a:rPr>
              <a:t>4- الحروق الكيماوية  </a:t>
            </a:r>
            <a:r>
              <a:rPr lang="ar-SA" sz="3200" dirty="0" err="1" smtClean="0">
                <a:solidFill>
                  <a:schemeClr val="tx1">
                    <a:lumMod val="75000"/>
                    <a:lumOff val="25000"/>
                  </a:schemeClr>
                </a:solidFill>
                <a:cs typeface="+mn-cs"/>
              </a:rPr>
              <a:t>الموضعة</a:t>
            </a:r>
            <a:r>
              <a:rPr lang="ar-SY" sz="3200" dirty="0" smtClean="0">
                <a:solidFill>
                  <a:schemeClr val="tx1">
                    <a:lumMod val="75000"/>
                    <a:lumOff val="25000"/>
                  </a:schemeClr>
                </a:solidFill>
                <a:cs typeface="+mn-cs"/>
              </a:rPr>
              <a:t> :</a:t>
            </a:r>
            <a:r>
              <a:rPr lang="en-US" sz="3200" b="1" dirty="0">
                <a:solidFill>
                  <a:schemeClr val="tx1">
                    <a:lumMod val="75000"/>
                    <a:lumOff val="25000"/>
                  </a:schemeClr>
                </a:solidFill>
                <a:cs typeface="Traditional Arabic" pitchFamily="2" charset="-78"/>
              </a:rPr>
              <a:t/>
            </a:r>
            <a:br>
              <a:rPr lang="en-US" sz="3200" b="1" dirty="0">
                <a:solidFill>
                  <a:schemeClr val="tx1">
                    <a:lumMod val="75000"/>
                    <a:lumOff val="25000"/>
                  </a:schemeClr>
                </a:solidFill>
                <a:cs typeface="Traditional Arabic" pitchFamily="2" charset="-78"/>
              </a:rPr>
            </a:br>
            <a:endParaRPr lang="en-US" sz="3200" dirty="0">
              <a:solidFill>
                <a:schemeClr val="tx1">
                  <a:lumMod val="75000"/>
                  <a:lumOff val="25000"/>
                </a:schemeClr>
              </a:solidFill>
            </a:endParaRPr>
          </a:p>
        </p:txBody>
      </p:sp>
      <p:pic>
        <p:nvPicPr>
          <p:cNvPr id="4" name="Picture 4" descr="DSC00001"/>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bwMode="auto">
          <a:xfrm>
            <a:off x="2103120" y="1805940"/>
            <a:ext cx="49377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2691799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5" name="Picture 2" descr="DSC00002"/>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bwMode="auto">
          <a:xfrm>
            <a:off x="1826992" y="1600200"/>
            <a:ext cx="5490016"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336458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539552" y="2060848"/>
            <a:ext cx="8305800" cy="1143000"/>
          </a:xfrm>
        </p:spPr>
        <p:txBody>
          <a:bodyPr/>
          <a:lstStyle/>
          <a:p>
            <a:pPr algn="ctr" rtl="1"/>
            <a:r>
              <a:rPr lang="ar-SY" sz="3200" b="1" dirty="0" smtClean="0"/>
              <a:t>المعالجات </a:t>
            </a:r>
            <a:r>
              <a:rPr lang="ar-SY" sz="3200" b="1" dirty="0" err="1" smtClean="0"/>
              <a:t>الإسعافية</a:t>
            </a:r>
            <a:r>
              <a:rPr lang="ar-SY" sz="3200" b="1" dirty="0" smtClean="0"/>
              <a:t> </a:t>
            </a:r>
            <a:endParaRPr lang="en-US" sz="3200" b="1" dirty="0"/>
          </a:p>
        </p:txBody>
      </p:sp>
    </p:spTree>
    <p:extLst>
      <p:ext uri="{BB962C8B-B14F-4D97-AF65-F5344CB8AC3E}">
        <p14:creationId xmlns="" xmlns:p14="http://schemas.microsoft.com/office/powerpoint/2010/main" val="4323690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3"/>
          </p:nvPr>
        </p:nvSpPr>
        <p:spPr/>
        <p:txBody>
          <a:bodyPr>
            <a:normAutofit/>
          </a:bodyPr>
          <a:lstStyle/>
          <a:p>
            <a:pPr algn="just" rtl="1"/>
            <a:r>
              <a:rPr lang="ar-SY" sz="2800" dirty="0" smtClean="0"/>
              <a:t>عند معالجة أي مريض بشكل عام سواء في الميدان أو في المشفى يتم مباشرة اتخاذ إجراءات دعم الحياة الأساسي </a:t>
            </a:r>
            <a:r>
              <a:rPr lang="en-US" sz="2800" dirty="0" smtClean="0"/>
              <a:t>Basic life support</a:t>
            </a:r>
            <a:r>
              <a:rPr lang="ar-SY" sz="2800" dirty="0" smtClean="0"/>
              <a:t> أو قاعدة ال </a:t>
            </a:r>
            <a:r>
              <a:rPr lang="en-US" sz="2800" dirty="0" smtClean="0"/>
              <a:t>ABC</a:t>
            </a:r>
            <a:r>
              <a:rPr lang="ar-SY" sz="2800" dirty="0" smtClean="0"/>
              <a:t> في الإسعاف و تتضمن :</a:t>
            </a:r>
          </a:p>
          <a:p>
            <a:pPr marL="514350" indent="-514350" algn="just" rtl="1">
              <a:buFont typeface="+mj-lt"/>
              <a:buAutoNum type="arabicPeriod"/>
            </a:pPr>
            <a:r>
              <a:rPr lang="ar-SY" sz="2800" dirty="0" smtClean="0"/>
              <a:t>تأمين الطريق الهوائي و تثبيت العمود الفقري الرقبي .</a:t>
            </a:r>
          </a:p>
          <a:p>
            <a:pPr marL="514350" indent="-514350" algn="just" rtl="1">
              <a:buFont typeface="+mj-lt"/>
              <a:buAutoNum type="arabicPeriod"/>
            </a:pPr>
            <a:r>
              <a:rPr lang="ar-SY" sz="2800" dirty="0" smtClean="0"/>
              <a:t>التنفس و التهوية الجيدة .</a:t>
            </a:r>
          </a:p>
          <a:p>
            <a:pPr marL="514350" indent="-514350" algn="just" rtl="1">
              <a:buFont typeface="+mj-lt"/>
              <a:buAutoNum type="arabicPeriod"/>
            </a:pPr>
            <a:r>
              <a:rPr lang="ar-SY" sz="2800" dirty="0" smtClean="0"/>
              <a:t>الدوران و السيطرة على النزف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692696"/>
            <a:ext cx="8229600" cy="1143000"/>
          </a:xfrm>
        </p:spPr>
        <p:txBody>
          <a:bodyPr>
            <a:normAutofit/>
          </a:bodyPr>
          <a:lstStyle/>
          <a:p>
            <a:pPr marL="514350" indent="-514350" algn="ctr" rtl="1"/>
            <a:r>
              <a:rPr lang="ar-SY" sz="3200" dirty="0" smtClean="0"/>
              <a:t>أولا – </a:t>
            </a:r>
            <a:r>
              <a:rPr lang="ar-SY" sz="3200" dirty="0"/>
              <a:t>تأمين </a:t>
            </a:r>
            <a:r>
              <a:rPr lang="ar-SY" sz="3200" dirty="0" smtClean="0"/>
              <a:t>الطريق الهوائي </a:t>
            </a:r>
            <a:r>
              <a:rPr lang="ar-SY" sz="3200" dirty="0"/>
              <a:t>و تثبيت العمود </a:t>
            </a:r>
            <a:r>
              <a:rPr lang="ar-SY" sz="3200" dirty="0" smtClean="0"/>
              <a:t>الفقري  الرقبي</a:t>
            </a:r>
            <a:endParaRPr lang="ar-SY" sz="3200" dirty="0"/>
          </a:p>
        </p:txBody>
      </p:sp>
      <p:sp>
        <p:nvSpPr>
          <p:cNvPr id="3" name="عنصر نائب للمحتوى 2"/>
          <p:cNvSpPr>
            <a:spLocks noGrp="1"/>
          </p:cNvSpPr>
          <p:nvPr>
            <p:ph sz="quarter" idx="13"/>
          </p:nvPr>
        </p:nvSpPr>
        <p:spPr>
          <a:xfrm>
            <a:off x="467544" y="2132856"/>
            <a:ext cx="8229600" cy="4389120"/>
          </a:xfrm>
        </p:spPr>
        <p:txBody>
          <a:bodyPr>
            <a:normAutofit/>
          </a:bodyPr>
          <a:lstStyle/>
          <a:p>
            <a:pPr algn="just" rtl="1"/>
            <a:r>
              <a:rPr lang="ar-SY" sz="2800" dirty="0" smtClean="0"/>
              <a:t>و يتضمن الخطوات التالية :</a:t>
            </a:r>
          </a:p>
          <a:p>
            <a:pPr marL="514350" indent="-514350" algn="just" rtl="1">
              <a:buFont typeface="+mj-lt"/>
              <a:buAutoNum type="arabicParenR"/>
            </a:pPr>
            <a:r>
              <a:rPr lang="ar-SY" sz="2800" dirty="0" smtClean="0"/>
              <a:t>التقييم الأولي و تحديد أي عائق في الطرق التنفسية . </a:t>
            </a:r>
          </a:p>
          <a:p>
            <a:pPr marL="514350" indent="-514350" algn="just" rtl="1">
              <a:buFont typeface="+mj-lt"/>
              <a:buAutoNum type="arabicParenR"/>
            </a:pPr>
            <a:r>
              <a:rPr lang="ar-SY" sz="2800" dirty="0" smtClean="0"/>
              <a:t>إزالة العوائق و فتح الطرق التنفسية و وضع المريض بوضعية جيدة .</a:t>
            </a:r>
          </a:p>
          <a:p>
            <a:pPr marL="514350" indent="-514350" algn="just" rtl="1">
              <a:buFont typeface="+mj-lt"/>
              <a:buAutoNum type="arabicParenR"/>
            </a:pPr>
            <a:r>
              <a:rPr lang="ar-SY" sz="2800" dirty="0" smtClean="0"/>
              <a:t>وضع مجرى هوائي </a:t>
            </a:r>
            <a:r>
              <a:rPr lang="en-US" sz="2800" dirty="0" smtClean="0"/>
              <a:t>Airway</a:t>
            </a:r>
            <a:r>
              <a:rPr lang="ar-SY" sz="2800" dirty="0" smtClean="0"/>
              <a:t> فموي أو أنفي .</a:t>
            </a:r>
          </a:p>
          <a:p>
            <a:pPr marL="514350" indent="-514350" algn="just" rtl="1">
              <a:buFont typeface="+mj-lt"/>
              <a:buAutoNum type="arabicParenR"/>
            </a:pPr>
            <a:r>
              <a:rPr lang="ar-SY" sz="2800" dirty="0" smtClean="0"/>
              <a:t>إجراء تنبيب فموي أو أنفي عند الحاجة .</a:t>
            </a:r>
          </a:p>
          <a:p>
            <a:pPr marL="514350" indent="-514350" algn="just" rtl="1">
              <a:buFont typeface="+mj-lt"/>
              <a:buAutoNum type="arabicParenR"/>
            </a:pPr>
            <a:r>
              <a:rPr lang="ar-SY" sz="2800" dirty="0" smtClean="0"/>
              <a:t>و في حال عدم القدرة على التنبيب إجراء خزع </a:t>
            </a:r>
            <a:r>
              <a:rPr lang="ar-SY" sz="2800" dirty="0" err="1" smtClean="0"/>
              <a:t>رغامى</a:t>
            </a:r>
            <a:r>
              <a:rPr lang="ar-SY" sz="2800" dirty="0" smtClean="0"/>
              <a:t> .</a:t>
            </a:r>
          </a:p>
          <a:p>
            <a:pPr marL="0" indent="0" algn="just" rtl="1">
              <a:buNone/>
            </a:pP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a:xfrm>
            <a:off x="467544" y="1988840"/>
            <a:ext cx="8229600" cy="4525963"/>
          </a:xfrm>
        </p:spPr>
        <p:txBody>
          <a:bodyPr>
            <a:normAutofit/>
          </a:bodyPr>
          <a:lstStyle/>
          <a:p>
            <a:pPr algn="just" rtl="1"/>
            <a:r>
              <a:rPr lang="ar-SY" sz="2800" u="sng" dirty="0" smtClean="0"/>
              <a:t>ملاحظة :</a:t>
            </a:r>
            <a:r>
              <a:rPr lang="ar-SY" sz="2800" dirty="0" smtClean="0"/>
              <a:t> أهم عامل يؤثر في تأمين الطريق الهوائي هو وعي المريض .</a:t>
            </a:r>
          </a:p>
          <a:p>
            <a:pPr marL="0" indent="0" algn="just" rtl="1">
              <a:buNone/>
            </a:pPr>
            <a:r>
              <a:rPr lang="ar-SY" sz="2800" dirty="0" smtClean="0"/>
              <a:t>   فإذا كان واعيا أو قادرا على الحفاظ على الطريق الهوائي سالكا فغالبا ما نلاحظه بوضعية الجلوس أو الانحناء للأمام و ذلك لتسهيل خروج المفرزات من الفم و لا يستطيع الاستلقاء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2800" dirty="0" smtClean="0"/>
              <a:t>أما إذا كان غير واعيا فيجب العمل على فتح الطريق الهوائي و ذلك من خلال :</a:t>
            </a:r>
          </a:p>
          <a:p>
            <a:pPr marL="514350" indent="-514350" algn="r" rtl="1">
              <a:buFont typeface="+mj-lt"/>
              <a:buAutoNum type="alphaUcPeriod"/>
            </a:pPr>
            <a:r>
              <a:rPr lang="ar-SY" sz="2800" dirty="0" smtClean="0"/>
              <a:t>مناورات حركية لفتح الطريق الهوائي ((  </a:t>
            </a:r>
            <a:r>
              <a:rPr lang="en-US" sz="2800" dirty="0" smtClean="0"/>
              <a:t>airway </a:t>
            </a:r>
            <a:r>
              <a:rPr lang="en-US" sz="2800" dirty="0" err="1" smtClean="0"/>
              <a:t>manuevers</a:t>
            </a:r>
            <a:r>
              <a:rPr lang="en-US" sz="2800" dirty="0" smtClean="0"/>
              <a:t> </a:t>
            </a:r>
            <a:r>
              <a:rPr lang="ar-SY" sz="2800" dirty="0" smtClean="0"/>
              <a:t> )) .</a:t>
            </a:r>
          </a:p>
          <a:p>
            <a:pPr marL="514350" indent="-514350" algn="just" rtl="1">
              <a:buFont typeface="+mj-lt"/>
              <a:buAutoNum type="alphaUcPeriod"/>
            </a:pPr>
            <a:r>
              <a:rPr lang="ar-SY" sz="2800" dirty="0" smtClean="0"/>
              <a:t>مص المفرزات من الطريق الهوائي .</a:t>
            </a:r>
          </a:p>
          <a:p>
            <a:pPr marL="514350" indent="-514350" algn="just" rtl="1">
              <a:buFont typeface="+mj-lt"/>
              <a:buAutoNum type="alphaUcPeriod"/>
            </a:pPr>
            <a:r>
              <a:rPr lang="ar-SY" sz="2800" dirty="0" smtClean="0"/>
              <a:t>استخدام أجهزة مساعدة لفتح الطريق الهوائي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p:txBody>
          <a:bodyPr>
            <a:normAutofit/>
          </a:bodyPr>
          <a:lstStyle/>
          <a:p>
            <a:pPr algn="ctr"/>
            <a:r>
              <a:rPr lang="en-US" sz="3200" dirty="0" smtClean="0">
                <a:latin typeface="Broadway" pitchFamily="82" charset="0"/>
              </a:rPr>
              <a:t>Emergency management of Oral &amp; Maxillofacial injuries </a:t>
            </a:r>
            <a:endParaRPr lang="en-US" sz="3200" dirty="0">
              <a:latin typeface="Broadway" pitchFamily="82" charset="0"/>
            </a:endParaRPr>
          </a:p>
        </p:txBody>
      </p:sp>
      <p:sp>
        <p:nvSpPr>
          <p:cNvPr id="2" name="عنوان 1"/>
          <p:cNvSpPr>
            <a:spLocks noGrp="1"/>
          </p:cNvSpPr>
          <p:nvPr>
            <p:ph type="ctrTitle"/>
          </p:nvPr>
        </p:nvSpPr>
        <p:spPr/>
        <p:txBody>
          <a:bodyPr>
            <a:normAutofit fontScale="90000"/>
          </a:bodyPr>
          <a:lstStyle/>
          <a:p>
            <a:pPr algn="ctr"/>
            <a:r>
              <a:rPr lang="ar-SY" sz="6000" dirty="0"/>
              <a:t>ا</a:t>
            </a:r>
            <a:r>
              <a:rPr lang="ar-SY" sz="5400" dirty="0" smtClean="0"/>
              <a:t>لتدابير الإسعافية </a:t>
            </a:r>
            <a:br>
              <a:rPr lang="ar-SY" sz="5400" dirty="0" smtClean="0"/>
            </a:br>
            <a:r>
              <a:rPr lang="ar-SY" sz="5400" dirty="0" smtClean="0"/>
              <a:t>للأذيات الوجهية الفكية</a:t>
            </a:r>
            <a:r>
              <a:rPr lang="ar-SY" dirty="0" smtClean="0"/>
              <a:t> </a:t>
            </a:r>
            <a:endParaRPr lang="en-US" dirty="0"/>
          </a:p>
        </p:txBody>
      </p:sp>
    </p:spTree>
    <p:extLst>
      <p:ext uri="{BB962C8B-B14F-4D97-AF65-F5344CB8AC3E}">
        <p14:creationId xmlns="" xmlns:p14="http://schemas.microsoft.com/office/powerpoint/2010/main" val="21302736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467544" y="4725144"/>
            <a:ext cx="8229600" cy="1143000"/>
          </a:xfrm>
        </p:spPr>
        <p:txBody>
          <a:bodyPr>
            <a:normAutofit/>
          </a:bodyPr>
          <a:lstStyle/>
          <a:p>
            <a:pPr algn="ctr" rtl="1"/>
            <a:r>
              <a:rPr lang="ar-SY" sz="3200" dirty="0" smtClean="0">
                <a:cs typeface="+mn-cs"/>
              </a:rPr>
              <a:t>نلاحظ هنا التماس الحاصل بين قاعدة اللسان و الجدار الخلفي للبلعوم في حالة المريض غير الواعي </a:t>
            </a:r>
            <a:r>
              <a:rPr lang="ar-SY" sz="2800" dirty="0" smtClean="0">
                <a:cs typeface="+mn-cs"/>
              </a:rPr>
              <a:t>.</a:t>
            </a:r>
            <a:endParaRPr lang="en-US" sz="2800" dirty="0">
              <a:cs typeface="+mn-cs"/>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77988" y="476672"/>
            <a:ext cx="5722742" cy="4181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7686821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1560" y="980728"/>
            <a:ext cx="8229600" cy="1152128"/>
          </a:xfrm>
        </p:spPr>
        <p:txBody>
          <a:bodyPr>
            <a:noAutofit/>
          </a:bodyPr>
          <a:lstStyle/>
          <a:p>
            <a:r>
              <a:rPr lang="ar-SY" sz="3200" dirty="0" smtClean="0"/>
              <a:t> مناورات </a:t>
            </a:r>
            <a:r>
              <a:rPr lang="ar-SY" sz="3200" dirty="0"/>
              <a:t>حركية لفتح الطريق </a:t>
            </a:r>
            <a:r>
              <a:rPr lang="ar-SY" sz="3200" dirty="0" smtClean="0"/>
              <a:t>الهوائي</a:t>
            </a:r>
            <a:br>
              <a:rPr lang="ar-SY" sz="3200" dirty="0" smtClean="0"/>
            </a:br>
            <a:r>
              <a:rPr lang="ar-SY" sz="3200" dirty="0" smtClean="0"/>
              <a:t> ) </a:t>
            </a:r>
            <a:r>
              <a:rPr lang="en-US" sz="3200" dirty="0"/>
              <a:t>airway </a:t>
            </a:r>
            <a:r>
              <a:rPr lang="en-US" sz="3200" dirty="0" err="1"/>
              <a:t>manuevers</a:t>
            </a:r>
            <a:r>
              <a:rPr lang="en-US" sz="3200" dirty="0"/>
              <a:t> </a:t>
            </a:r>
            <a:r>
              <a:rPr lang="ar-SY" sz="3200" dirty="0" smtClean="0"/>
              <a:t>(</a:t>
            </a:r>
            <a:r>
              <a:rPr lang="ar-SY" sz="3200" dirty="0"/>
              <a:t/>
            </a:r>
            <a:br>
              <a:rPr lang="ar-SY" sz="3200" dirty="0"/>
            </a:br>
            <a:endParaRPr lang="en-US" sz="3200" dirty="0"/>
          </a:p>
        </p:txBody>
      </p:sp>
      <p:sp>
        <p:nvSpPr>
          <p:cNvPr id="3" name="عنصر نائب للمحتوى 2"/>
          <p:cNvSpPr>
            <a:spLocks noGrp="1"/>
          </p:cNvSpPr>
          <p:nvPr>
            <p:ph sz="quarter" idx="13"/>
          </p:nvPr>
        </p:nvSpPr>
        <p:spPr>
          <a:xfrm>
            <a:off x="611560" y="2204864"/>
            <a:ext cx="8229600" cy="4389120"/>
          </a:xfrm>
        </p:spPr>
        <p:txBody>
          <a:bodyPr>
            <a:normAutofit/>
          </a:bodyPr>
          <a:lstStyle/>
          <a:p>
            <a:pPr algn="just" rtl="1"/>
            <a:r>
              <a:rPr lang="ar-SY" sz="2800" dirty="0" smtClean="0"/>
              <a:t>تتم المناورات بطريقتين و ذلك في المريض غير الواعي :</a:t>
            </a:r>
          </a:p>
          <a:p>
            <a:pPr marL="0" indent="0" algn="just" rtl="1">
              <a:buNone/>
            </a:pPr>
            <a:r>
              <a:rPr lang="ar-SY" sz="2800" dirty="0" smtClean="0"/>
              <a:t>  أ – رفع الذقن (( </a:t>
            </a:r>
            <a:r>
              <a:rPr lang="en-US" sz="2800" dirty="0" smtClean="0"/>
              <a:t>Chin lift</a:t>
            </a:r>
            <a:r>
              <a:rPr lang="ar-SY" sz="2800" dirty="0" smtClean="0"/>
              <a:t> )) : باستخدام يد واحدة يتم وضع الأصابع على الحافة السفلية للفك السفلي و يوضع الإبهام عند السطوح اللسانية للأسنان الأمامية السفلية و من ثم يرفع الفك بلطف .</a:t>
            </a:r>
          </a:p>
          <a:p>
            <a:pPr marL="0" indent="0" algn="just" rtl="1">
              <a:buNone/>
            </a:pPr>
            <a:r>
              <a:rPr lang="ar-SY" sz="2800" dirty="0"/>
              <a:t> </a:t>
            </a:r>
            <a:r>
              <a:rPr lang="ar-SY" sz="2800" dirty="0" smtClean="0"/>
              <a:t>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normAutofit fontScale="90000"/>
          </a:bodyPr>
          <a:lstStyle/>
          <a:p>
            <a:pPr algn="ctr"/>
            <a:r>
              <a:rPr lang="ar-SY" sz="4000" b="1" dirty="0">
                <a:solidFill>
                  <a:schemeClr val="tx1">
                    <a:lumMod val="75000"/>
                    <a:lumOff val="25000"/>
                  </a:schemeClr>
                </a:solidFill>
              </a:rPr>
              <a:t>رفع الذقن </a:t>
            </a:r>
            <a:r>
              <a:rPr lang="en-US" sz="3200" dirty="0">
                <a:solidFill>
                  <a:schemeClr val="tx1">
                    <a:lumMod val="75000"/>
                    <a:lumOff val="25000"/>
                  </a:schemeClr>
                </a:solidFill>
              </a:rPr>
              <a:t/>
            </a:r>
            <a:br>
              <a:rPr lang="en-US" sz="3200" dirty="0">
                <a:solidFill>
                  <a:schemeClr val="tx1">
                    <a:lumMod val="75000"/>
                    <a:lumOff val="25000"/>
                  </a:schemeClr>
                </a:solidFill>
              </a:rPr>
            </a:br>
            <a:endParaRPr lang="en-US" sz="3200" dirty="0">
              <a:solidFill>
                <a:schemeClr val="tx1">
                  <a:lumMod val="75000"/>
                  <a:lumOff val="25000"/>
                </a:schemeClr>
              </a:solidFill>
            </a:endParaRPr>
          </a:p>
        </p:txBody>
      </p:sp>
      <p:pic>
        <p:nvPicPr>
          <p:cNvPr id="6" name="Picture 3"/>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bwMode="auto">
          <a:xfrm>
            <a:off x="899592" y="1412776"/>
            <a:ext cx="7344816" cy="4574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790587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sz="quarter" idx="14"/>
          </p:nvPr>
        </p:nvSpPr>
        <p:spPr>
          <a:xfrm>
            <a:off x="4732164" y="1619143"/>
            <a:ext cx="4041775" cy="3845720"/>
          </a:xfrm>
        </p:spPr>
        <p:txBody>
          <a:bodyPr>
            <a:normAutofit/>
          </a:bodyPr>
          <a:lstStyle/>
          <a:p>
            <a:pPr algn="r" rtl="1"/>
            <a:r>
              <a:rPr lang="ar-SY" sz="2400" dirty="0" smtClean="0"/>
              <a:t>دفع الفك (( </a:t>
            </a:r>
            <a:r>
              <a:rPr lang="en-US" sz="2400" dirty="0" smtClean="0"/>
              <a:t>Jaw Thrust</a:t>
            </a:r>
            <a:r>
              <a:rPr lang="ar-SY" sz="2400" dirty="0" smtClean="0"/>
              <a:t> )) : </a:t>
            </a:r>
            <a:r>
              <a:rPr lang="ar-SY" sz="2800" dirty="0" smtClean="0"/>
              <a:t>حيث</a:t>
            </a:r>
            <a:r>
              <a:rPr lang="ar-SY" sz="2400" dirty="0" smtClean="0"/>
              <a:t> </a:t>
            </a:r>
            <a:r>
              <a:rPr lang="ar-SY" sz="2400" dirty="0"/>
              <a:t>ي</a:t>
            </a:r>
            <a:r>
              <a:rPr lang="ar-SY" sz="2400" dirty="0" smtClean="0"/>
              <a:t>تم وضع كلتا اليدين عند زاويتي الفك و دفع الفك للأعلى أو للأمام .</a:t>
            </a:r>
            <a:endParaRPr lang="en-US" sz="2400" dirty="0"/>
          </a:p>
        </p:txBody>
      </p:sp>
      <p:sp>
        <p:nvSpPr>
          <p:cNvPr id="5" name="عنصر نائب للمحتوى 4"/>
          <p:cNvSpPr>
            <a:spLocks noGrp="1"/>
          </p:cNvSpPr>
          <p:nvPr>
            <p:ph sz="quarter" idx="13"/>
          </p:nvPr>
        </p:nvSpPr>
        <p:spPr/>
        <p:txBody>
          <a:bodyPr/>
          <a:lstStyle/>
          <a:p>
            <a:endParaRPr lang="en-US" dirty="0"/>
          </a:p>
        </p:txBody>
      </p:sp>
      <p:sp>
        <p:nvSpPr>
          <p:cNvPr id="3" name="عنصر نائب للنص 2"/>
          <p:cNvSpPr>
            <a:spLocks noGrp="1"/>
          </p:cNvSpPr>
          <p:nvPr>
            <p:ph type="body" idx="1"/>
          </p:nvPr>
        </p:nvSpPr>
        <p:spPr>
          <a:xfrm>
            <a:off x="395536" y="980728"/>
            <a:ext cx="4040188" cy="659352"/>
          </a:xfrm>
        </p:spPr>
        <p:txBody>
          <a:bodyPr/>
          <a:lstStyle/>
          <a:p>
            <a:pPr algn="ctr" rtl="1"/>
            <a:endParaRPr lang="en-US" dirty="0"/>
          </a:p>
        </p:txBody>
      </p:sp>
      <p:sp>
        <p:nvSpPr>
          <p:cNvPr id="4" name="عنصر نائب للنص 3"/>
          <p:cNvSpPr>
            <a:spLocks noGrp="1"/>
          </p:cNvSpPr>
          <p:nvPr>
            <p:ph type="body" sz="quarter" idx="3"/>
          </p:nvPr>
        </p:nvSpPr>
        <p:spPr>
          <a:xfrm>
            <a:off x="4652616" y="980728"/>
            <a:ext cx="4041775" cy="654843"/>
          </a:xfrm>
        </p:spPr>
        <p:txBody>
          <a:bodyPr/>
          <a:lstStyle/>
          <a:p>
            <a:pPr algn="ctr" rtl="1"/>
            <a:endParaRPr lang="en-US"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032" y="1556792"/>
            <a:ext cx="4320480" cy="3692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042448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3"/>
          </p:nvPr>
        </p:nvSpPr>
        <p:spPr>
          <a:xfrm>
            <a:off x="539552" y="1268760"/>
            <a:ext cx="8229600" cy="6120680"/>
          </a:xfrm>
        </p:spPr>
        <p:txBody>
          <a:bodyPr>
            <a:normAutofit/>
          </a:bodyPr>
          <a:lstStyle/>
          <a:p>
            <a:pPr algn="just" rtl="1"/>
            <a:r>
              <a:rPr lang="ar-SY" sz="2400" dirty="0" smtClean="0"/>
              <a:t>بعد ذلك يتم استقصاء الحفرة الفموية بحثا عن أي مفرزات من لعاب أو دم و أجسام غريبة  و أسنان مخلوعة و تعويضات سنية ( بدلات ) و إزالتها و في حال وجود أسنان متقلقلة  أو تعويضات سنية في مكانها فيجب أن تزال . و يتم الفحص باستخدام خافض لسان و جهاز مص المفرزات و خاصة الرأس الماص المستعمل في عمليات </a:t>
            </a:r>
            <a:r>
              <a:rPr lang="ar-SY" sz="2400" dirty="0" err="1" smtClean="0"/>
              <a:t>اللوزات</a:t>
            </a:r>
            <a:r>
              <a:rPr lang="ar-SY" sz="2400" dirty="0" smtClean="0"/>
              <a:t> من دون أي محاولة لتحريض منعكس </a:t>
            </a:r>
            <a:r>
              <a:rPr lang="ar-SY" sz="2400" dirty="0" err="1" smtClean="0"/>
              <a:t>الإقياء</a:t>
            </a:r>
            <a:r>
              <a:rPr lang="ar-SY" sz="2400" dirty="0" smtClean="0"/>
              <a:t> .</a:t>
            </a:r>
          </a:p>
          <a:p>
            <a:pPr algn="just" rtl="1"/>
            <a:r>
              <a:rPr lang="ar-SY" sz="2400" dirty="0" smtClean="0"/>
              <a:t> في حال وجود </a:t>
            </a:r>
            <a:r>
              <a:rPr lang="ar-SY" sz="2400" dirty="0" err="1" smtClean="0"/>
              <a:t>إقياء</a:t>
            </a:r>
            <a:r>
              <a:rPr lang="ar-SY" sz="2400" dirty="0" smtClean="0"/>
              <a:t> يتم وضع المريض على جانبه – بعد نفي الإصابة الفقرية </a:t>
            </a:r>
            <a:r>
              <a:rPr lang="ar-SY" sz="2400" dirty="0" err="1" smtClean="0"/>
              <a:t>الرقبية</a:t>
            </a:r>
            <a:r>
              <a:rPr lang="ar-SY" sz="2400" dirty="0" smtClean="0"/>
              <a:t> – بحيث يتم خروج المفرزات . </a:t>
            </a:r>
          </a:p>
          <a:p>
            <a:pPr algn="just" rtl="1"/>
            <a:r>
              <a:rPr lang="ar-SY" sz="2400" dirty="0" smtClean="0"/>
              <a:t>و في حال أن المريض غير واعي و لا يمكن السيطرة على المفرزات و لا تأمين طريق هوائي فيجب هنا أن يؤخذ التنبيب بعين الاعتبار لحين معالجة السبب المؤدي لإغلاق الطريق الهوائي .</a:t>
            </a:r>
            <a:endParaRPr lang="en-US" sz="24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3200" dirty="0" smtClean="0"/>
              <a:t>في بعض حالات كسور الفك السفلي مثل كسر نظير ارتفاق أو جسم أو زاوية ثنائي الجانب فقد يحصل تراجع </a:t>
            </a:r>
            <a:r>
              <a:rPr lang="ar-SY" sz="3200" dirty="0" err="1" smtClean="0"/>
              <a:t>للقك</a:t>
            </a:r>
            <a:r>
              <a:rPr lang="ar-SY" sz="3200" dirty="0" smtClean="0"/>
              <a:t> السفلي للخلف و بالتالي انسداد ميكانيكي للطريق التنفسي و بالتالي يجب هنا وضع جبيرة لتقديم الفك السفلي أو تركيب أقواس إريك على الفكين و جر الفك السفلي للأمام و إغلاق الفم للحفاظ على الفك السفلي في مكانه . </a:t>
            </a:r>
            <a:endParaRPr lang="en-US" sz="32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3200" dirty="0" smtClean="0"/>
              <a:t>بعض الكسور </a:t>
            </a:r>
            <a:r>
              <a:rPr lang="ar-SY" sz="3200" dirty="0" err="1" smtClean="0"/>
              <a:t>المتفتتة</a:t>
            </a:r>
            <a:r>
              <a:rPr lang="ar-SY" sz="3200" dirty="0" smtClean="0"/>
              <a:t> في المنطقة الأمامية للفك السفلي قد تؤدي لتراجع اللسان للخلف و بالتالي يحصل تماس بين قاعدة اللسان و جدار البلعوم الخلفي و بالتالي انسداد الطريق الهوائي .</a:t>
            </a:r>
          </a:p>
          <a:p>
            <a:pPr marL="0" indent="0" algn="just" rtl="1">
              <a:buNone/>
            </a:pPr>
            <a:r>
              <a:rPr lang="ar-SY" sz="3200" dirty="0" smtClean="0"/>
              <a:t>    يتم التدبير بأخذ قطبة عند ذروة اللسان و التحكم بوضعية اللسان و جره للأمام و أحيانا ربطه بالشفة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pic>
        <p:nvPicPr>
          <p:cNvPr id="4" name="Picture 6" descr="airway"/>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a:xfrm>
            <a:off x="611560" y="306996"/>
            <a:ext cx="7920880" cy="55086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3200" dirty="0" smtClean="0"/>
              <a:t>بالنسبة للفك العلوي فمن النادر أن يكون هناك تبدل يؤدي لإعاقة الطريق الهوائي لكن في حالات نادرة جدا فإن كسور الفك العلوي من نمط </a:t>
            </a:r>
            <a:r>
              <a:rPr lang="en-US" sz="3200" dirty="0" err="1" smtClean="0"/>
              <a:t>Lefort</a:t>
            </a:r>
            <a:r>
              <a:rPr lang="en-US" sz="3200" dirty="0" smtClean="0"/>
              <a:t> II , III</a:t>
            </a:r>
            <a:r>
              <a:rPr lang="ar-SY" sz="3200" dirty="0" smtClean="0"/>
              <a:t> يحصل فيها تبدل بالاتجاه السفلي الخلفي على طول قاعدة الجمجمة .</a:t>
            </a:r>
          </a:p>
          <a:p>
            <a:pPr algn="just" rtl="1"/>
            <a:r>
              <a:rPr lang="ar-SY" sz="3200" dirty="0" smtClean="0"/>
              <a:t>يتم التدبير بوضع دكة بلعوم أنفي خلفية لرفع الفك </a:t>
            </a:r>
            <a:r>
              <a:rPr lang="ar-SY" sz="3200" dirty="0" err="1" smtClean="0"/>
              <a:t>العوي</a:t>
            </a:r>
            <a:r>
              <a:rPr lang="ar-SY" sz="3200" dirty="0" smtClean="0"/>
              <a:t> كاملا أو وضع أنبوب أنفي بلعومي يتم الحفاظ عليه نظيفا بإجراء مص مفرزات دوري من وقت لآخر . </a:t>
            </a:r>
            <a:endParaRPr lang="en-US" sz="32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60648"/>
            <a:ext cx="8229600" cy="1143000"/>
          </a:xfrm>
        </p:spPr>
        <p:txBody>
          <a:bodyPr>
            <a:normAutofit/>
          </a:bodyPr>
          <a:lstStyle/>
          <a:p>
            <a:pPr algn="ctr" rtl="1"/>
            <a:r>
              <a:rPr lang="ar-SY" sz="3600" dirty="0" smtClean="0"/>
              <a:t>كسور الفك العلوي حسب تصنيف </a:t>
            </a:r>
            <a:r>
              <a:rPr lang="en-US" sz="3600" dirty="0" err="1" smtClean="0"/>
              <a:t>Lefort</a:t>
            </a:r>
            <a:endParaRPr lang="en-US" sz="3600" dirty="0"/>
          </a:p>
        </p:txBody>
      </p:sp>
      <p:pic>
        <p:nvPicPr>
          <p:cNvPr id="4098" name="Picture 2"/>
          <p:cNvPicPr>
            <a:picLocks noGrp="1" noChangeAspect="1" noChangeArrowheads="1"/>
          </p:cNvPicPr>
          <p:nvPr>
            <p:ph sz="quarter" idx="13"/>
          </p:nvPr>
        </p:nvPicPr>
        <p:blipFill>
          <a:blip r:embed="rId2" cstate="print">
            <a:lum bright="-29000" contrast="48000"/>
            <a:extLst>
              <a:ext uri="{28A0092B-C50C-407E-A947-70E740481C1C}">
                <a14:useLocalDpi xmlns="" xmlns:a14="http://schemas.microsoft.com/office/drawing/2010/main" val="0"/>
              </a:ext>
            </a:extLst>
          </a:blip>
          <a:stretch>
            <a:fillRect/>
          </a:stretch>
        </p:blipFill>
        <p:spPr bwMode="auto">
          <a:xfrm>
            <a:off x="609600" y="1977841"/>
            <a:ext cx="7924800" cy="33595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en-US" sz="3200" dirty="0" smtClean="0"/>
          </a:p>
        </p:txBody>
      </p:sp>
      <p:sp>
        <p:nvSpPr>
          <p:cNvPr id="68611" name="Rectangle 3"/>
          <p:cNvSpPr>
            <a:spLocks noGrp="1" noChangeArrowheads="1"/>
          </p:cNvSpPr>
          <p:nvPr>
            <p:ph type="body" sz="half" idx="2"/>
          </p:nvPr>
        </p:nvSpPr>
        <p:spPr/>
        <p:txBody>
          <a:bodyPr/>
          <a:lstStyle/>
          <a:p>
            <a:endParaRPr lang="en-US" sz="2800" smtClean="0"/>
          </a:p>
        </p:txBody>
      </p:sp>
      <p:pic>
        <p:nvPicPr>
          <p:cNvPr id="68612" name="Picture 4"/>
          <p:cNvPicPr>
            <a:picLocks noGrp="1" noChangeAspect="1" noChangeArrowheads="1"/>
          </p:cNvPicPr>
          <p:nvPr>
            <p:ph type="clipArt" sz="half" idx="1"/>
          </p:nvPr>
        </p:nvPicPr>
        <p:blipFill>
          <a:blip r:embed="rId2" cstate="print">
            <a:extLst>
              <a:ext uri="{28A0092B-C50C-407E-A947-70E740481C1C}">
                <a14:useLocalDpi xmlns="" xmlns:a14="http://schemas.microsoft.com/office/drawing/2010/main" val="0"/>
              </a:ext>
            </a:extLst>
          </a:blip>
          <a:srcRect/>
          <a:stretch>
            <a:fillRect/>
          </a:stretch>
        </p:blipFill>
        <p:spPr>
          <a:xfrm>
            <a:off x="1979712" y="908720"/>
            <a:ext cx="4648200" cy="4648200"/>
          </a:xfrm>
        </p:spPr>
      </p:pic>
      <p:sp>
        <p:nvSpPr>
          <p:cNvPr id="55303" name="Freeform 7"/>
          <p:cNvSpPr>
            <a:spLocks/>
          </p:cNvSpPr>
          <p:nvPr/>
        </p:nvSpPr>
        <p:spPr bwMode="auto">
          <a:xfrm>
            <a:off x="3491880" y="4177655"/>
            <a:ext cx="2613025" cy="992188"/>
          </a:xfrm>
          <a:custGeom>
            <a:avLst/>
            <a:gdLst>
              <a:gd name="T0" fmla="*/ 215900 w 1646"/>
              <a:gd name="T1" fmla="*/ 228600 h 625"/>
              <a:gd name="T2" fmla="*/ 709613 w 1646"/>
              <a:gd name="T3" fmla="*/ 176213 h 625"/>
              <a:gd name="T4" fmla="*/ 1131888 w 1646"/>
              <a:gd name="T5" fmla="*/ 52388 h 625"/>
              <a:gd name="T6" fmla="*/ 1414463 w 1646"/>
              <a:gd name="T7" fmla="*/ 17463 h 625"/>
              <a:gd name="T8" fmla="*/ 1520825 w 1646"/>
              <a:gd name="T9" fmla="*/ 0 h 625"/>
              <a:gd name="T10" fmla="*/ 1590675 w 1646"/>
              <a:gd name="T11" fmla="*/ 69850 h 625"/>
              <a:gd name="T12" fmla="*/ 1731963 w 1646"/>
              <a:gd name="T13" fmla="*/ 104775 h 625"/>
              <a:gd name="T14" fmla="*/ 2190750 w 1646"/>
              <a:gd name="T15" fmla="*/ 104775 h 625"/>
              <a:gd name="T16" fmla="*/ 2225675 w 1646"/>
              <a:gd name="T17" fmla="*/ 141288 h 625"/>
              <a:gd name="T18" fmla="*/ 2403475 w 1646"/>
              <a:gd name="T19" fmla="*/ 228600 h 625"/>
              <a:gd name="T20" fmla="*/ 2508250 w 1646"/>
              <a:gd name="T21" fmla="*/ 493713 h 625"/>
              <a:gd name="T22" fmla="*/ 2579688 w 1646"/>
              <a:gd name="T23" fmla="*/ 652463 h 625"/>
              <a:gd name="T24" fmla="*/ 2597150 w 1646"/>
              <a:gd name="T25" fmla="*/ 846138 h 625"/>
              <a:gd name="T26" fmla="*/ 2579688 w 1646"/>
              <a:gd name="T27" fmla="*/ 969963 h 625"/>
              <a:gd name="T28" fmla="*/ 2473325 w 1646"/>
              <a:gd name="T29" fmla="*/ 935038 h 625"/>
              <a:gd name="T30" fmla="*/ 2332038 w 1646"/>
              <a:gd name="T31" fmla="*/ 881063 h 625"/>
              <a:gd name="T32" fmla="*/ 2225675 w 1646"/>
              <a:gd name="T33" fmla="*/ 828675 h 625"/>
              <a:gd name="T34" fmla="*/ 2190750 w 1646"/>
              <a:gd name="T35" fmla="*/ 881063 h 625"/>
              <a:gd name="T36" fmla="*/ 2138363 w 1646"/>
              <a:gd name="T37" fmla="*/ 915988 h 625"/>
              <a:gd name="T38" fmla="*/ 1997075 w 1646"/>
              <a:gd name="T39" fmla="*/ 846138 h 625"/>
              <a:gd name="T40" fmla="*/ 1962150 w 1646"/>
              <a:gd name="T41" fmla="*/ 898525 h 625"/>
              <a:gd name="T42" fmla="*/ 1944688 w 1646"/>
              <a:gd name="T43" fmla="*/ 952500 h 625"/>
              <a:gd name="T44" fmla="*/ 1855788 w 1646"/>
              <a:gd name="T45" fmla="*/ 935038 h 625"/>
              <a:gd name="T46" fmla="*/ 1731963 w 1646"/>
              <a:gd name="T47" fmla="*/ 828675 h 625"/>
              <a:gd name="T48" fmla="*/ 1662113 w 1646"/>
              <a:gd name="T49" fmla="*/ 846138 h 625"/>
              <a:gd name="T50" fmla="*/ 1573213 w 1646"/>
              <a:gd name="T51" fmla="*/ 915988 h 625"/>
              <a:gd name="T52" fmla="*/ 1327150 w 1646"/>
              <a:gd name="T53" fmla="*/ 828675 h 625"/>
              <a:gd name="T54" fmla="*/ 1238250 w 1646"/>
              <a:gd name="T55" fmla="*/ 915988 h 625"/>
              <a:gd name="T56" fmla="*/ 1131888 w 1646"/>
              <a:gd name="T57" fmla="*/ 935038 h 625"/>
              <a:gd name="T58" fmla="*/ 1079500 w 1646"/>
              <a:gd name="T59" fmla="*/ 952500 h 625"/>
              <a:gd name="T60" fmla="*/ 1044575 w 1646"/>
              <a:gd name="T61" fmla="*/ 915988 h 625"/>
              <a:gd name="T62" fmla="*/ 990600 w 1646"/>
              <a:gd name="T63" fmla="*/ 898525 h 625"/>
              <a:gd name="T64" fmla="*/ 831850 w 1646"/>
              <a:gd name="T65" fmla="*/ 969963 h 625"/>
              <a:gd name="T66" fmla="*/ 568325 w 1646"/>
              <a:gd name="T67" fmla="*/ 881063 h 625"/>
              <a:gd name="T68" fmla="*/ 533400 w 1646"/>
              <a:gd name="T69" fmla="*/ 828675 h 625"/>
              <a:gd name="T70" fmla="*/ 303213 w 1646"/>
              <a:gd name="T71" fmla="*/ 776288 h 625"/>
              <a:gd name="T72" fmla="*/ 250825 w 1646"/>
              <a:gd name="T73" fmla="*/ 669925 h 625"/>
              <a:gd name="T74" fmla="*/ 161925 w 1646"/>
              <a:gd name="T75" fmla="*/ 546100 h 625"/>
              <a:gd name="T76" fmla="*/ 57150 w 1646"/>
              <a:gd name="T77" fmla="*/ 439738 h 625"/>
              <a:gd name="T78" fmla="*/ 20638 w 1646"/>
              <a:gd name="T79" fmla="*/ 334963 h 625"/>
              <a:gd name="T80" fmla="*/ 3175 w 1646"/>
              <a:gd name="T81" fmla="*/ 280988 h 625"/>
              <a:gd name="T82" fmla="*/ 38100 w 1646"/>
              <a:gd name="T83" fmla="*/ 104775 h 625"/>
              <a:gd name="T84" fmla="*/ 109538 w 1646"/>
              <a:gd name="T85" fmla="*/ 122238 h 625"/>
              <a:gd name="T86" fmla="*/ 196850 w 1646"/>
              <a:gd name="T87" fmla="*/ 211138 h 625"/>
              <a:gd name="T88" fmla="*/ 215900 w 1646"/>
              <a:gd name="T89" fmla="*/ 228600 h 6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6" h="625">
                <a:moveTo>
                  <a:pt x="136" y="144"/>
                </a:moveTo>
                <a:cubicBezTo>
                  <a:pt x="243" y="137"/>
                  <a:pt x="342" y="128"/>
                  <a:pt x="447" y="111"/>
                </a:cubicBezTo>
                <a:cubicBezTo>
                  <a:pt x="533" y="82"/>
                  <a:pt x="623" y="47"/>
                  <a:pt x="713" y="33"/>
                </a:cubicBezTo>
                <a:cubicBezTo>
                  <a:pt x="772" y="24"/>
                  <a:pt x="832" y="21"/>
                  <a:pt x="891" y="11"/>
                </a:cubicBezTo>
                <a:cubicBezTo>
                  <a:pt x="913" y="7"/>
                  <a:pt x="936" y="4"/>
                  <a:pt x="958" y="0"/>
                </a:cubicBezTo>
                <a:cubicBezTo>
                  <a:pt x="972" y="41"/>
                  <a:pt x="959" y="32"/>
                  <a:pt x="1002" y="44"/>
                </a:cubicBezTo>
                <a:cubicBezTo>
                  <a:pt x="1031" y="52"/>
                  <a:pt x="1091" y="66"/>
                  <a:pt x="1091" y="66"/>
                </a:cubicBezTo>
                <a:cubicBezTo>
                  <a:pt x="1200" y="57"/>
                  <a:pt x="1269" y="45"/>
                  <a:pt x="1380" y="66"/>
                </a:cubicBezTo>
                <a:cubicBezTo>
                  <a:pt x="1390" y="68"/>
                  <a:pt x="1393" y="83"/>
                  <a:pt x="1402" y="89"/>
                </a:cubicBezTo>
                <a:cubicBezTo>
                  <a:pt x="1437" y="110"/>
                  <a:pt x="1479" y="121"/>
                  <a:pt x="1514" y="144"/>
                </a:cubicBezTo>
                <a:cubicBezTo>
                  <a:pt x="1548" y="195"/>
                  <a:pt x="1561" y="253"/>
                  <a:pt x="1580" y="311"/>
                </a:cubicBezTo>
                <a:cubicBezTo>
                  <a:pt x="1592" y="349"/>
                  <a:pt x="1595" y="383"/>
                  <a:pt x="1625" y="411"/>
                </a:cubicBezTo>
                <a:cubicBezTo>
                  <a:pt x="1629" y="452"/>
                  <a:pt x="1636" y="492"/>
                  <a:pt x="1636" y="533"/>
                </a:cubicBezTo>
                <a:cubicBezTo>
                  <a:pt x="1636" y="559"/>
                  <a:pt x="1646" y="596"/>
                  <a:pt x="1625" y="611"/>
                </a:cubicBezTo>
                <a:cubicBezTo>
                  <a:pt x="1606" y="625"/>
                  <a:pt x="1558" y="589"/>
                  <a:pt x="1558" y="589"/>
                </a:cubicBezTo>
                <a:cubicBezTo>
                  <a:pt x="1530" y="546"/>
                  <a:pt x="1518" y="539"/>
                  <a:pt x="1469" y="555"/>
                </a:cubicBezTo>
                <a:cubicBezTo>
                  <a:pt x="1461" y="550"/>
                  <a:pt x="1417" y="516"/>
                  <a:pt x="1402" y="522"/>
                </a:cubicBezTo>
                <a:cubicBezTo>
                  <a:pt x="1390" y="527"/>
                  <a:pt x="1389" y="546"/>
                  <a:pt x="1380" y="555"/>
                </a:cubicBezTo>
                <a:cubicBezTo>
                  <a:pt x="1371" y="564"/>
                  <a:pt x="1358" y="570"/>
                  <a:pt x="1347" y="577"/>
                </a:cubicBezTo>
                <a:cubicBezTo>
                  <a:pt x="1325" y="512"/>
                  <a:pt x="1326" y="519"/>
                  <a:pt x="1258" y="533"/>
                </a:cubicBezTo>
                <a:cubicBezTo>
                  <a:pt x="1251" y="544"/>
                  <a:pt x="1242" y="554"/>
                  <a:pt x="1236" y="566"/>
                </a:cubicBezTo>
                <a:cubicBezTo>
                  <a:pt x="1231" y="577"/>
                  <a:pt x="1236" y="596"/>
                  <a:pt x="1225" y="600"/>
                </a:cubicBezTo>
                <a:cubicBezTo>
                  <a:pt x="1207" y="606"/>
                  <a:pt x="1188" y="593"/>
                  <a:pt x="1169" y="589"/>
                </a:cubicBezTo>
                <a:cubicBezTo>
                  <a:pt x="1154" y="543"/>
                  <a:pt x="1136" y="536"/>
                  <a:pt x="1091" y="522"/>
                </a:cubicBezTo>
                <a:cubicBezTo>
                  <a:pt x="1076" y="526"/>
                  <a:pt x="1060" y="525"/>
                  <a:pt x="1047" y="533"/>
                </a:cubicBezTo>
                <a:cubicBezTo>
                  <a:pt x="949" y="598"/>
                  <a:pt x="1100" y="542"/>
                  <a:pt x="991" y="577"/>
                </a:cubicBezTo>
                <a:cubicBezTo>
                  <a:pt x="962" y="489"/>
                  <a:pt x="932" y="512"/>
                  <a:pt x="836" y="522"/>
                </a:cubicBezTo>
                <a:cubicBezTo>
                  <a:pt x="809" y="600"/>
                  <a:pt x="835" y="597"/>
                  <a:pt x="780" y="577"/>
                </a:cubicBezTo>
                <a:cubicBezTo>
                  <a:pt x="758" y="581"/>
                  <a:pt x="735" y="584"/>
                  <a:pt x="713" y="589"/>
                </a:cubicBezTo>
                <a:cubicBezTo>
                  <a:pt x="702" y="592"/>
                  <a:pt x="691" y="602"/>
                  <a:pt x="680" y="600"/>
                </a:cubicBezTo>
                <a:cubicBezTo>
                  <a:pt x="670" y="598"/>
                  <a:pt x="667" y="583"/>
                  <a:pt x="658" y="577"/>
                </a:cubicBezTo>
                <a:cubicBezTo>
                  <a:pt x="648" y="571"/>
                  <a:pt x="635" y="570"/>
                  <a:pt x="624" y="566"/>
                </a:cubicBezTo>
                <a:cubicBezTo>
                  <a:pt x="568" y="580"/>
                  <a:pt x="575" y="595"/>
                  <a:pt x="524" y="611"/>
                </a:cubicBezTo>
                <a:cubicBezTo>
                  <a:pt x="437" y="553"/>
                  <a:pt x="507" y="570"/>
                  <a:pt x="358" y="555"/>
                </a:cubicBezTo>
                <a:cubicBezTo>
                  <a:pt x="351" y="544"/>
                  <a:pt x="347" y="529"/>
                  <a:pt x="336" y="522"/>
                </a:cubicBezTo>
                <a:cubicBezTo>
                  <a:pt x="316" y="509"/>
                  <a:pt x="210" y="492"/>
                  <a:pt x="191" y="489"/>
                </a:cubicBezTo>
                <a:cubicBezTo>
                  <a:pt x="152" y="367"/>
                  <a:pt x="214" y="548"/>
                  <a:pt x="158" y="422"/>
                </a:cubicBezTo>
                <a:cubicBezTo>
                  <a:pt x="122" y="340"/>
                  <a:pt x="164" y="364"/>
                  <a:pt x="102" y="344"/>
                </a:cubicBezTo>
                <a:cubicBezTo>
                  <a:pt x="67" y="321"/>
                  <a:pt x="58" y="320"/>
                  <a:pt x="36" y="277"/>
                </a:cubicBezTo>
                <a:cubicBezTo>
                  <a:pt x="26" y="256"/>
                  <a:pt x="20" y="233"/>
                  <a:pt x="13" y="211"/>
                </a:cubicBezTo>
                <a:cubicBezTo>
                  <a:pt x="9" y="200"/>
                  <a:pt x="2" y="177"/>
                  <a:pt x="2" y="177"/>
                </a:cubicBezTo>
                <a:cubicBezTo>
                  <a:pt x="14" y="141"/>
                  <a:pt x="0" y="95"/>
                  <a:pt x="24" y="66"/>
                </a:cubicBezTo>
                <a:cubicBezTo>
                  <a:pt x="34" y="54"/>
                  <a:pt x="54" y="73"/>
                  <a:pt x="69" y="77"/>
                </a:cubicBezTo>
                <a:cubicBezTo>
                  <a:pt x="167" y="145"/>
                  <a:pt x="41" y="52"/>
                  <a:pt x="124" y="133"/>
                </a:cubicBezTo>
                <a:cubicBezTo>
                  <a:pt x="136" y="145"/>
                  <a:pt x="187" y="170"/>
                  <a:pt x="136" y="144"/>
                </a:cubicBezTo>
                <a:close/>
              </a:path>
            </a:pathLst>
          </a:custGeom>
          <a:solidFill>
            <a:srgbClr val="FF0000"/>
          </a:soli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Freeform 8"/>
          <p:cNvSpPr>
            <a:spLocks/>
          </p:cNvSpPr>
          <p:nvPr/>
        </p:nvSpPr>
        <p:spPr bwMode="auto">
          <a:xfrm>
            <a:off x="3491880" y="2734618"/>
            <a:ext cx="2611438" cy="2435225"/>
          </a:xfrm>
          <a:custGeom>
            <a:avLst/>
            <a:gdLst>
              <a:gd name="T0" fmla="*/ 52388 w 1645"/>
              <a:gd name="T1" fmla="*/ 1517650 h 1534"/>
              <a:gd name="T2" fmla="*/ 123825 w 1645"/>
              <a:gd name="T3" fmla="*/ 1589088 h 1534"/>
              <a:gd name="T4" fmla="*/ 300038 w 1645"/>
              <a:gd name="T5" fmla="*/ 1658938 h 1534"/>
              <a:gd name="T6" fmla="*/ 547688 w 1645"/>
              <a:gd name="T7" fmla="*/ 1641475 h 1534"/>
              <a:gd name="T8" fmla="*/ 652463 w 1645"/>
              <a:gd name="T9" fmla="*/ 1571625 h 1534"/>
              <a:gd name="T10" fmla="*/ 669925 w 1645"/>
              <a:gd name="T11" fmla="*/ 1517650 h 1534"/>
              <a:gd name="T12" fmla="*/ 706438 w 1645"/>
              <a:gd name="T13" fmla="*/ 1482725 h 1534"/>
              <a:gd name="T14" fmla="*/ 758825 w 1645"/>
              <a:gd name="T15" fmla="*/ 1323975 h 1534"/>
              <a:gd name="T16" fmla="*/ 793750 w 1645"/>
              <a:gd name="T17" fmla="*/ 1147763 h 1534"/>
              <a:gd name="T18" fmla="*/ 811213 w 1645"/>
              <a:gd name="T19" fmla="*/ 830263 h 1534"/>
              <a:gd name="T20" fmla="*/ 865188 w 1645"/>
              <a:gd name="T21" fmla="*/ 795338 h 1534"/>
              <a:gd name="T22" fmla="*/ 952500 w 1645"/>
              <a:gd name="T23" fmla="*/ 706438 h 1534"/>
              <a:gd name="T24" fmla="*/ 1041400 w 1645"/>
              <a:gd name="T25" fmla="*/ 512763 h 1534"/>
              <a:gd name="T26" fmla="*/ 1058863 w 1645"/>
              <a:gd name="T27" fmla="*/ 460375 h 1534"/>
              <a:gd name="T28" fmla="*/ 1093788 w 1645"/>
              <a:gd name="T29" fmla="*/ 423863 h 1534"/>
              <a:gd name="T30" fmla="*/ 1128713 w 1645"/>
              <a:gd name="T31" fmla="*/ 319088 h 1534"/>
              <a:gd name="T32" fmla="*/ 1235075 w 1645"/>
              <a:gd name="T33" fmla="*/ 247650 h 1534"/>
              <a:gd name="T34" fmla="*/ 1341438 w 1645"/>
              <a:gd name="T35" fmla="*/ 160338 h 1534"/>
              <a:gd name="T36" fmla="*/ 1165225 w 1645"/>
              <a:gd name="T37" fmla="*/ 265113 h 1534"/>
              <a:gd name="T38" fmla="*/ 1200150 w 1645"/>
              <a:gd name="T39" fmla="*/ 212725 h 1534"/>
              <a:gd name="T40" fmla="*/ 1252538 w 1645"/>
              <a:gd name="T41" fmla="*/ 177800 h 1534"/>
              <a:gd name="T42" fmla="*/ 1358900 w 1645"/>
              <a:gd name="T43" fmla="*/ 142875 h 1534"/>
              <a:gd name="T44" fmla="*/ 1711325 w 1645"/>
              <a:gd name="T45" fmla="*/ 1588 h 1534"/>
              <a:gd name="T46" fmla="*/ 1958975 w 1645"/>
              <a:gd name="T47" fmla="*/ 19050 h 1534"/>
              <a:gd name="T48" fmla="*/ 2011363 w 1645"/>
              <a:gd name="T49" fmla="*/ 71438 h 1534"/>
              <a:gd name="T50" fmla="*/ 2063750 w 1645"/>
              <a:gd name="T51" fmla="*/ 265113 h 1534"/>
              <a:gd name="T52" fmla="*/ 2098675 w 1645"/>
              <a:gd name="T53" fmla="*/ 319088 h 1534"/>
              <a:gd name="T54" fmla="*/ 2117725 w 1645"/>
              <a:gd name="T55" fmla="*/ 371475 h 1534"/>
              <a:gd name="T56" fmla="*/ 2257425 w 1645"/>
              <a:gd name="T57" fmla="*/ 760413 h 1534"/>
              <a:gd name="T58" fmla="*/ 2381250 w 1645"/>
              <a:gd name="T59" fmla="*/ 865188 h 1534"/>
              <a:gd name="T60" fmla="*/ 2417763 w 1645"/>
              <a:gd name="T61" fmla="*/ 900113 h 1534"/>
              <a:gd name="T62" fmla="*/ 2470150 w 1645"/>
              <a:gd name="T63" fmla="*/ 936625 h 1534"/>
              <a:gd name="T64" fmla="*/ 2435225 w 1645"/>
              <a:gd name="T65" fmla="*/ 1077913 h 1534"/>
              <a:gd name="T66" fmla="*/ 2452688 w 1645"/>
              <a:gd name="T67" fmla="*/ 1747838 h 1534"/>
              <a:gd name="T68" fmla="*/ 2611438 w 1645"/>
              <a:gd name="T69" fmla="*/ 2259013 h 1534"/>
              <a:gd name="T70" fmla="*/ 2557463 w 1645"/>
              <a:gd name="T71" fmla="*/ 2400300 h 1534"/>
              <a:gd name="T72" fmla="*/ 2363788 w 1645"/>
              <a:gd name="T73" fmla="*/ 2346325 h 1534"/>
              <a:gd name="T74" fmla="*/ 2311400 w 1645"/>
              <a:gd name="T75" fmla="*/ 2328863 h 1534"/>
              <a:gd name="T76" fmla="*/ 2205038 w 1645"/>
              <a:gd name="T77" fmla="*/ 2241550 h 1534"/>
              <a:gd name="T78" fmla="*/ 2152650 w 1645"/>
              <a:gd name="T79" fmla="*/ 2346325 h 1534"/>
              <a:gd name="T80" fmla="*/ 1976438 w 1645"/>
              <a:gd name="T81" fmla="*/ 2328863 h 1534"/>
              <a:gd name="T82" fmla="*/ 1939925 w 1645"/>
              <a:gd name="T83" fmla="*/ 2382838 h 1534"/>
              <a:gd name="T84" fmla="*/ 1870075 w 1645"/>
              <a:gd name="T85" fmla="*/ 2400300 h 1534"/>
              <a:gd name="T86" fmla="*/ 1781175 w 1645"/>
              <a:gd name="T87" fmla="*/ 2311400 h 1534"/>
              <a:gd name="T88" fmla="*/ 1676400 w 1645"/>
              <a:gd name="T89" fmla="*/ 2276475 h 1534"/>
              <a:gd name="T90" fmla="*/ 1641475 w 1645"/>
              <a:gd name="T91" fmla="*/ 2328863 h 1534"/>
              <a:gd name="T92" fmla="*/ 1604963 w 1645"/>
              <a:gd name="T93" fmla="*/ 2365375 h 1534"/>
              <a:gd name="T94" fmla="*/ 1587500 w 1645"/>
              <a:gd name="T95" fmla="*/ 2311400 h 1534"/>
              <a:gd name="T96" fmla="*/ 1535113 w 1645"/>
              <a:gd name="T97" fmla="*/ 2259013 h 1534"/>
              <a:gd name="T98" fmla="*/ 1287463 w 1645"/>
              <a:gd name="T99" fmla="*/ 2400300 h 1534"/>
              <a:gd name="T100" fmla="*/ 1146175 w 1645"/>
              <a:gd name="T101" fmla="*/ 2435225 h 1534"/>
              <a:gd name="T102" fmla="*/ 1004888 w 1645"/>
              <a:gd name="T103" fmla="*/ 2328863 h 1534"/>
              <a:gd name="T104" fmla="*/ 865188 w 1645"/>
              <a:gd name="T105" fmla="*/ 2435225 h 1534"/>
              <a:gd name="T106" fmla="*/ 758825 w 1645"/>
              <a:gd name="T107" fmla="*/ 2311400 h 1534"/>
              <a:gd name="T108" fmla="*/ 669925 w 1645"/>
              <a:gd name="T109" fmla="*/ 2328863 h 1534"/>
              <a:gd name="T110" fmla="*/ 617538 w 1645"/>
              <a:gd name="T111" fmla="*/ 2346325 h 1534"/>
              <a:gd name="T112" fmla="*/ 600075 w 1645"/>
              <a:gd name="T113" fmla="*/ 2293938 h 1534"/>
              <a:gd name="T114" fmla="*/ 317500 w 1645"/>
              <a:gd name="T115" fmla="*/ 2206625 h 1534"/>
              <a:gd name="T116" fmla="*/ 247650 w 1645"/>
              <a:gd name="T117" fmla="*/ 2011363 h 1534"/>
              <a:gd name="T118" fmla="*/ 106363 w 1645"/>
              <a:gd name="T119" fmla="*/ 1941513 h 1534"/>
              <a:gd name="T120" fmla="*/ 0 w 1645"/>
              <a:gd name="T121" fmla="*/ 1711325 h 1534"/>
              <a:gd name="T122" fmla="*/ 52388 w 1645"/>
              <a:gd name="T123" fmla="*/ 1517650 h 15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45" h="1534">
                <a:moveTo>
                  <a:pt x="33" y="956"/>
                </a:moveTo>
                <a:cubicBezTo>
                  <a:pt x="48" y="971"/>
                  <a:pt x="58" y="994"/>
                  <a:pt x="78" y="1001"/>
                </a:cubicBezTo>
                <a:cubicBezTo>
                  <a:pt x="161" y="1028"/>
                  <a:pt x="124" y="1012"/>
                  <a:pt x="189" y="1045"/>
                </a:cubicBezTo>
                <a:cubicBezTo>
                  <a:pt x="241" y="1041"/>
                  <a:pt x="294" y="1047"/>
                  <a:pt x="345" y="1034"/>
                </a:cubicBezTo>
                <a:cubicBezTo>
                  <a:pt x="371" y="1028"/>
                  <a:pt x="411" y="990"/>
                  <a:pt x="411" y="990"/>
                </a:cubicBezTo>
                <a:cubicBezTo>
                  <a:pt x="415" y="979"/>
                  <a:pt x="416" y="966"/>
                  <a:pt x="422" y="956"/>
                </a:cubicBezTo>
                <a:cubicBezTo>
                  <a:pt x="428" y="947"/>
                  <a:pt x="440" y="943"/>
                  <a:pt x="445" y="934"/>
                </a:cubicBezTo>
                <a:cubicBezTo>
                  <a:pt x="461" y="903"/>
                  <a:pt x="467" y="867"/>
                  <a:pt x="478" y="834"/>
                </a:cubicBezTo>
                <a:cubicBezTo>
                  <a:pt x="490" y="798"/>
                  <a:pt x="500" y="723"/>
                  <a:pt x="500" y="723"/>
                </a:cubicBezTo>
                <a:cubicBezTo>
                  <a:pt x="504" y="656"/>
                  <a:pt x="498" y="588"/>
                  <a:pt x="511" y="523"/>
                </a:cubicBezTo>
                <a:cubicBezTo>
                  <a:pt x="514" y="510"/>
                  <a:pt x="535" y="511"/>
                  <a:pt x="545" y="501"/>
                </a:cubicBezTo>
                <a:cubicBezTo>
                  <a:pt x="622" y="424"/>
                  <a:pt x="509" y="506"/>
                  <a:pt x="600" y="445"/>
                </a:cubicBezTo>
                <a:cubicBezTo>
                  <a:pt x="617" y="394"/>
                  <a:pt x="619" y="358"/>
                  <a:pt x="656" y="323"/>
                </a:cubicBezTo>
                <a:cubicBezTo>
                  <a:pt x="660" y="312"/>
                  <a:pt x="661" y="300"/>
                  <a:pt x="667" y="290"/>
                </a:cubicBezTo>
                <a:cubicBezTo>
                  <a:pt x="672" y="281"/>
                  <a:pt x="684" y="277"/>
                  <a:pt x="689" y="267"/>
                </a:cubicBezTo>
                <a:cubicBezTo>
                  <a:pt x="699" y="246"/>
                  <a:pt x="704" y="223"/>
                  <a:pt x="711" y="201"/>
                </a:cubicBezTo>
                <a:cubicBezTo>
                  <a:pt x="717" y="182"/>
                  <a:pt x="769" y="161"/>
                  <a:pt x="778" y="156"/>
                </a:cubicBezTo>
                <a:cubicBezTo>
                  <a:pt x="814" y="135"/>
                  <a:pt x="813" y="132"/>
                  <a:pt x="845" y="101"/>
                </a:cubicBezTo>
                <a:cubicBezTo>
                  <a:pt x="772" y="77"/>
                  <a:pt x="778" y="102"/>
                  <a:pt x="734" y="167"/>
                </a:cubicBezTo>
                <a:cubicBezTo>
                  <a:pt x="727" y="178"/>
                  <a:pt x="745" y="141"/>
                  <a:pt x="756" y="134"/>
                </a:cubicBezTo>
                <a:cubicBezTo>
                  <a:pt x="767" y="127"/>
                  <a:pt x="777" y="117"/>
                  <a:pt x="789" y="112"/>
                </a:cubicBezTo>
                <a:cubicBezTo>
                  <a:pt x="811" y="103"/>
                  <a:pt x="856" y="90"/>
                  <a:pt x="856" y="90"/>
                </a:cubicBezTo>
                <a:cubicBezTo>
                  <a:pt x="908" y="10"/>
                  <a:pt x="991" y="11"/>
                  <a:pt x="1078" y="1"/>
                </a:cubicBezTo>
                <a:cubicBezTo>
                  <a:pt x="1130" y="5"/>
                  <a:pt x="1183" y="0"/>
                  <a:pt x="1234" y="12"/>
                </a:cubicBezTo>
                <a:cubicBezTo>
                  <a:pt x="1249" y="16"/>
                  <a:pt x="1260" y="31"/>
                  <a:pt x="1267" y="45"/>
                </a:cubicBezTo>
                <a:cubicBezTo>
                  <a:pt x="1307" y="118"/>
                  <a:pt x="1274" y="98"/>
                  <a:pt x="1300" y="167"/>
                </a:cubicBezTo>
                <a:cubicBezTo>
                  <a:pt x="1305" y="180"/>
                  <a:pt x="1316" y="189"/>
                  <a:pt x="1322" y="201"/>
                </a:cubicBezTo>
                <a:cubicBezTo>
                  <a:pt x="1327" y="211"/>
                  <a:pt x="1330" y="223"/>
                  <a:pt x="1334" y="234"/>
                </a:cubicBezTo>
                <a:cubicBezTo>
                  <a:pt x="1343" y="329"/>
                  <a:pt x="1355" y="409"/>
                  <a:pt x="1422" y="479"/>
                </a:cubicBezTo>
                <a:cubicBezTo>
                  <a:pt x="1438" y="523"/>
                  <a:pt x="1457" y="531"/>
                  <a:pt x="1500" y="545"/>
                </a:cubicBezTo>
                <a:cubicBezTo>
                  <a:pt x="1508" y="552"/>
                  <a:pt x="1515" y="560"/>
                  <a:pt x="1523" y="567"/>
                </a:cubicBezTo>
                <a:cubicBezTo>
                  <a:pt x="1533" y="575"/>
                  <a:pt x="1552" y="577"/>
                  <a:pt x="1556" y="590"/>
                </a:cubicBezTo>
                <a:cubicBezTo>
                  <a:pt x="1560" y="604"/>
                  <a:pt x="1540" y="661"/>
                  <a:pt x="1534" y="679"/>
                </a:cubicBezTo>
                <a:cubicBezTo>
                  <a:pt x="1529" y="758"/>
                  <a:pt x="1482" y="1036"/>
                  <a:pt x="1545" y="1101"/>
                </a:cubicBezTo>
                <a:cubicBezTo>
                  <a:pt x="1564" y="1213"/>
                  <a:pt x="1623" y="1310"/>
                  <a:pt x="1645" y="1423"/>
                </a:cubicBezTo>
                <a:cubicBezTo>
                  <a:pt x="1644" y="1430"/>
                  <a:pt x="1645" y="1507"/>
                  <a:pt x="1611" y="1512"/>
                </a:cubicBezTo>
                <a:cubicBezTo>
                  <a:pt x="1588" y="1515"/>
                  <a:pt x="1504" y="1483"/>
                  <a:pt x="1489" y="1478"/>
                </a:cubicBezTo>
                <a:cubicBezTo>
                  <a:pt x="1478" y="1474"/>
                  <a:pt x="1456" y="1467"/>
                  <a:pt x="1456" y="1467"/>
                </a:cubicBezTo>
                <a:cubicBezTo>
                  <a:pt x="1453" y="1464"/>
                  <a:pt x="1401" y="1410"/>
                  <a:pt x="1389" y="1412"/>
                </a:cubicBezTo>
                <a:cubicBezTo>
                  <a:pt x="1374" y="1415"/>
                  <a:pt x="1360" y="1467"/>
                  <a:pt x="1356" y="1478"/>
                </a:cubicBezTo>
                <a:cubicBezTo>
                  <a:pt x="1313" y="1450"/>
                  <a:pt x="1310" y="1438"/>
                  <a:pt x="1245" y="1467"/>
                </a:cubicBezTo>
                <a:cubicBezTo>
                  <a:pt x="1233" y="1473"/>
                  <a:pt x="1233" y="1493"/>
                  <a:pt x="1222" y="1501"/>
                </a:cubicBezTo>
                <a:cubicBezTo>
                  <a:pt x="1209" y="1509"/>
                  <a:pt x="1193" y="1508"/>
                  <a:pt x="1178" y="1512"/>
                </a:cubicBezTo>
                <a:cubicBezTo>
                  <a:pt x="1157" y="1480"/>
                  <a:pt x="1159" y="1472"/>
                  <a:pt x="1122" y="1456"/>
                </a:cubicBezTo>
                <a:cubicBezTo>
                  <a:pt x="1101" y="1447"/>
                  <a:pt x="1056" y="1434"/>
                  <a:pt x="1056" y="1434"/>
                </a:cubicBezTo>
                <a:cubicBezTo>
                  <a:pt x="1049" y="1445"/>
                  <a:pt x="1042" y="1457"/>
                  <a:pt x="1034" y="1467"/>
                </a:cubicBezTo>
                <a:cubicBezTo>
                  <a:pt x="1027" y="1475"/>
                  <a:pt x="1021" y="1493"/>
                  <a:pt x="1011" y="1490"/>
                </a:cubicBezTo>
                <a:cubicBezTo>
                  <a:pt x="1000" y="1486"/>
                  <a:pt x="1007" y="1466"/>
                  <a:pt x="1000" y="1456"/>
                </a:cubicBezTo>
                <a:cubicBezTo>
                  <a:pt x="991" y="1443"/>
                  <a:pt x="978" y="1434"/>
                  <a:pt x="967" y="1423"/>
                </a:cubicBezTo>
                <a:cubicBezTo>
                  <a:pt x="821" y="1435"/>
                  <a:pt x="837" y="1406"/>
                  <a:pt x="811" y="1512"/>
                </a:cubicBezTo>
                <a:cubicBezTo>
                  <a:pt x="763" y="1480"/>
                  <a:pt x="744" y="1474"/>
                  <a:pt x="722" y="1534"/>
                </a:cubicBezTo>
                <a:cubicBezTo>
                  <a:pt x="692" y="1489"/>
                  <a:pt x="687" y="1480"/>
                  <a:pt x="633" y="1467"/>
                </a:cubicBezTo>
                <a:cubicBezTo>
                  <a:pt x="574" y="1479"/>
                  <a:pt x="563" y="1479"/>
                  <a:pt x="545" y="1534"/>
                </a:cubicBezTo>
                <a:cubicBezTo>
                  <a:pt x="506" y="1497"/>
                  <a:pt x="527" y="1489"/>
                  <a:pt x="478" y="1456"/>
                </a:cubicBezTo>
                <a:cubicBezTo>
                  <a:pt x="459" y="1460"/>
                  <a:pt x="440" y="1462"/>
                  <a:pt x="422" y="1467"/>
                </a:cubicBezTo>
                <a:cubicBezTo>
                  <a:pt x="411" y="1470"/>
                  <a:pt x="399" y="1483"/>
                  <a:pt x="389" y="1478"/>
                </a:cubicBezTo>
                <a:cubicBezTo>
                  <a:pt x="379" y="1473"/>
                  <a:pt x="387" y="1452"/>
                  <a:pt x="378" y="1445"/>
                </a:cubicBezTo>
                <a:cubicBezTo>
                  <a:pt x="347" y="1423"/>
                  <a:pt x="244" y="1401"/>
                  <a:pt x="200" y="1390"/>
                </a:cubicBezTo>
                <a:cubicBezTo>
                  <a:pt x="186" y="1347"/>
                  <a:pt x="185" y="1304"/>
                  <a:pt x="156" y="1267"/>
                </a:cubicBezTo>
                <a:cubicBezTo>
                  <a:pt x="135" y="1241"/>
                  <a:pt x="67" y="1223"/>
                  <a:pt x="67" y="1223"/>
                </a:cubicBezTo>
                <a:cubicBezTo>
                  <a:pt x="35" y="1175"/>
                  <a:pt x="40" y="1120"/>
                  <a:pt x="0" y="1078"/>
                </a:cubicBezTo>
                <a:cubicBezTo>
                  <a:pt x="61" y="1038"/>
                  <a:pt x="33" y="1069"/>
                  <a:pt x="33" y="956"/>
                </a:cubicBezTo>
                <a:close/>
              </a:path>
            </a:pathLst>
          </a:custGeom>
          <a:solidFill>
            <a:schemeClr val="accent1"/>
          </a:soli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Freeform 9"/>
          <p:cNvSpPr>
            <a:spLocks/>
          </p:cNvSpPr>
          <p:nvPr/>
        </p:nvSpPr>
        <p:spPr bwMode="auto">
          <a:xfrm>
            <a:off x="2699792" y="2734618"/>
            <a:ext cx="3821112" cy="2466975"/>
          </a:xfrm>
          <a:custGeom>
            <a:avLst/>
            <a:gdLst>
              <a:gd name="T0" fmla="*/ 80962 w 2407"/>
              <a:gd name="T1" fmla="*/ 1136650 h 1554"/>
              <a:gd name="T2" fmla="*/ 187325 w 2407"/>
              <a:gd name="T3" fmla="*/ 1065213 h 1554"/>
              <a:gd name="T4" fmla="*/ 311150 w 2407"/>
              <a:gd name="T5" fmla="*/ 501650 h 1554"/>
              <a:gd name="T6" fmla="*/ 539750 w 2407"/>
              <a:gd name="T7" fmla="*/ 42863 h 1554"/>
              <a:gd name="T8" fmla="*/ 646112 w 2407"/>
              <a:gd name="T9" fmla="*/ 112713 h 1554"/>
              <a:gd name="T10" fmla="*/ 857250 w 2407"/>
              <a:gd name="T11" fmla="*/ 395288 h 1554"/>
              <a:gd name="T12" fmla="*/ 1016000 w 2407"/>
              <a:gd name="T13" fmla="*/ 784225 h 1554"/>
              <a:gd name="T14" fmla="*/ 1316037 w 2407"/>
              <a:gd name="T15" fmla="*/ 906463 h 1554"/>
              <a:gd name="T16" fmla="*/ 1757362 w 2407"/>
              <a:gd name="T17" fmla="*/ 642938 h 1554"/>
              <a:gd name="T18" fmla="*/ 2181225 w 2407"/>
              <a:gd name="T19" fmla="*/ 149225 h 1554"/>
              <a:gd name="T20" fmla="*/ 2727325 w 2407"/>
              <a:gd name="T21" fmla="*/ 7938 h 1554"/>
              <a:gd name="T22" fmla="*/ 2903537 w 2407"/>
              <a:gd name="T23" fmla="*/ 342900 h 1554"/>
              <a:gd name="T24" fmla="*/ 3327400 w 2407"/>
              <a:gd name="T25" fmla="*/ 889000 h 1554"/>
              <a:gd name="T26" fmla="*/ 3503612 w 2407"/>
              <a:gd name="T27" fmla="*/ 588963 h 1554"/>
              <a:gd name="T28" fmla="*/ 3557587 w 2407"/>
              <a:gd name="T29" fmla="*/ 412750 h 1554"/>
              <a:gd name="T30" fmla="*/ 3786187 w 2407"/>
              <a:gd name="T31" fmla="*/ 519113 h 1554"/>
              <a:gd name="T32" fmla="*/ 3821112 w 2407"/>
              <a:gd name="T33" fmla="*/ 977900 h 1554"/>
              <a:gd name="T34" fmla="*/ 3768725 w 2407"/>
              <a:gd name="T35" fmla="*/ 1347788 h 1554"/>
              <a:gd name="T36" fmla="*/ 3786187 w 2407"/>
              <a:gd name="T37" fmla="*/ 1576388 h 1554"/>
              <a:gd name="T38" fmla="*/ 3381375 w 2407"/>
              <a:gd name="T39" fmla="*/ 1735138 h 1554"/>
              <a:gd name="T40" fmla="*/ 3398837 w 2407"/>
              <a:gd name="T41" fmla="*/ 2300288 h 1554"/>
              <a:gd name="T42" fmla="*/ 3292475 w 2407"/>
              <a:gd name="T43" fmla="*/ 2389188 h 1554"/>
              <a:gd name="T44" fmla="*/ 3133725 w 2407"/>
              <a:gd name="T45" fmla="*/ 2317750 h 1554"/>
              <a:gd name="T46" fmla="*/ 3009900 w 2407"/>
              <a:gd name="T47" fmla="*/ 2317750 h 1554"/>
              <a:gd name="T48" fmla="*/ 2709862 w 2407"/>
              <a:gd name="T49" fmla="*/ 2441575 h 1554"/>
              <a:gd name="T50" fmla="*/ 2657475 w 2407"/>
              <a:gd name="T51" fmla="*/ 2335213 h 1554"/>
              <a:gd name="T52" fmla="*/ 2392362 w 2407"/>
              <a:gd name="T53" fmla="*/ 2406650 h 1554"/>
              <a:gd name="T54" fmla="*/ 2146300 w 2407"/>
              <a:gd name="T55" fmla="*/ 2300288 h 1554"/>
              <a:gd name="T56" fmla="*/ 1970087 w 2407"/>
              <a:gd name="T57" fmla="*/ 2370138 h 1554"/>
              <a:gd name="T58" fmla="*/ 1916112 w 2407"/>
              <a:gd name="T59" fmla="*/ 2459038 h 1554"/>
              <a:gd name="T60" fmla="*/ 1828800 w 2407"/>
              <a:gd name="T61" fmla="*/ 2317750 h 1554"/>
              <a:gd name="T62" fmla="*/ 1651000 w 2407"/>
              <a:gd name="T63" fmla="*/ 2441575 h 1554"/>
              <a:gd name="T64" fmla="*/ 1228725 w 2407"/>
              <a:gd name="T65" fmla="*/ 2176463 h 1554"/>
              <a:gd name="T66" fmla="*/ 1052512 w 2407"/>
              <a:gd name="T67" fmla="*/ 2230438 h 1554"/>
              <a:gd name="T68" fmla="*/ 857250 w 2407"/>
              <a:gd name="T69" fmla="*/ 1893888 h 1554"/>
              <a:gd name="T70" fmla="*/ 804862 w 2407"/>
              <a:gd name="T71" fmla="*/ 1735138 h 1554"/>
              <a:gd name="T72" fmla="*/ 522287 w 2407"/>
              <a:gd name="T73" fmla="*/ 1541463 h 1554"/>
              <a:gd name="T74" fmla="*/ 222250 w 2407"/>
              <a:gd name="T75" fmla="*/ 1382713 h 1554"/>
              <a:gd name="T76" fmla="*/ 276225 w 2407"/>
              <a:gd name="T77" fmla="*/ 1471613 h 1554"/>
              <a:gd name="T78" fmla="*/ 63500 w 2407"/>
              <a:gd name="T79" fmla="*/ 1365250 h 15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07" h="1554">
                <a:moveTo>
                  <a:pt x="18" y="816"/>
                </a:moveTo>
                <a:cubicBezTo>
                  <a:pt x="38" y="695"/>
                  <a:pt x="12" y="792"/>
                  <a:pt x="51" y="716"/>
                </a:cubicBezTo>
                <a:cubicBezTo>
                  <a:pt x="56" y="705"/>
                  <a:pt x="53" y="689"/>
                  <a:pt x="63" y="682"/>
                </a:cubicBezTo>
                <a:cubicBezTo>
                  <a:pt x="79" y="672"/>
                  <a:pt x="100" y="675"/>
                  <a:pt x="118" y="671"/>
                </a:cubicBezTo>
                <a:cubicBezTo>
                  <a:pt x="167" y="622"/>
                  <a:pt x="164" y="590"/>
                  <a:pt x="185" y="527"/>
                </a:cubicBezTo>
                <a:cubicBezTo>
                  <a:pt x="189" y="457"/>
                  <a:pt x="190" y="386"/>
                  <a:pt x="196" y="316"/>
                </a:cubicBezTo>
                <a:cubicBezTo>
                  <a:pt x="199" y="286"/>
                  <a:pt x="262" y="183"/>
                  <a:pt x="285" y="149"/>
                </a:cubicBezTo>
                <a:cubicBezTo>
                  <a:pt x="299" y="91"/>
                  <a:pt x="288" y="62"/>
                  <a:pt x="340" y="27"/>
                </a:cubicBezTo>
                <a:cubicBezTo>
                  <a:pt x="355" y="31"/>
                  <a:pt x="372" y="30"/>
                  <a:pt x="385" y="38"/>
                </a:cubicBezTo>
                <a:cubicBezTo>
                  <a:pt x="396" y="45"/>
                  <a:pt x="398" y="61"/>
                  <a:pt x="407" y="71"/>
                </a:cubicBezTo>
                <a:cubicBezTo>
                  <a:pt x="499" y="178"/>
                  <a:pt x="406" y="45"/>
                  <a:pt x="496" y="182"/>
                </a:cubicBezTo>
                <a:cubicBezTo>
                  <a:pt x="497" y="183"/>
                  <a:pt x="538" y="248"/>
                  <a:pt x="540" y="249"/>
                </a:cubicBezTo>
                <a:cubicBezTo>
                  <a:pt x="583" y="277"/>
                  <a:pt x="565" y="261"/>
                  <a:pt x="596" y="294"/>
                </a:cubicBezTo>
                <a:cubicBezTo>
                  <a:pt x="609" y="360"/>
                  <a:pt x="618" y="430"/>
                  <a:pt x="640" y="494"/>
                </a:cubicBezTo>
                <a:cubicBezTo>
                  <a:pt x="650" y="522"/>
                  <a:pt x="650" y="540"/>
                  <a:pt x="685" y="549"/>
                </a:cubicBezTo>
                <a:cubicBezTo>
                  <a:pt x="732" y="561"/>
                  <a:pt x="781" y="564"/>
                  <a:pt x="829" y="571"/>
                </a:cubicBezTo>
                <a:cubicBezTo>
                  <a:pt x="1058" y="557"/>
                  <a:pt x="960" y="593"/>
                  <a:pt x="1052" y="505"/>
                </a:cubicBezTo>
                <a:cubicBezTo>
                  <a:pt x="1071" y="446"/>
                  <a:pt x="1056" y="481"/>
                  <a:pt x="1107" y="405"/>
                </a:cubicBezTo>
                <a:cubicBezTo>
                  <a:pt x="1119" y="387"/>
                  <a:pt x="1152" y="360"/>
                  <a:pt x="1152" y="360"/>
                </a:cubicBezTo>
                <a:cubicBezTo>
                  <a:pt x="1184" y="265"/>
                  <a:pt x="1275" y="127"/>
                  <a:pt x="1374" y="94"/>
                </a:cubicBezTo>
                <a:cubicBezTo>
                  <a:pt x="1415" y="51"/>
                  <a:pt x="1434" y="48"/>
                  <a:pt x="1496" y="38"/>
                </a:cubicBezTo>
                <a:cubicBezTo>
                  <a:pt x="1612" y="0"/>
                  <a:pt x="1540" y="18"/>
                  <a:pt x="1718" y="5"/>
                </a:cubicBezTo>
                <a:cubicBezTo>
                  <a:pt x="1770" y="22"/>
                  <a:pt x="1755" y="38"/>
                  <a:pt x="1785" y="82"/>
                </a:cubicBezTo>
                <a:cubicBezTo>
                  <a:pt x="1798" y="122"/>
                  <a:pt x="1821" y="173"/>
                  <a:pt x="1829" y="216"/>
                </a:cubicBezTo>
                <a:cubicBezTo>
                  <a:pt x="1850" y="332"/>
                  <a:pt x="1882" y="496"/>
                  <a:pt x="2007" y="538"/>
                </a:cubicBezTo>
                <a:cubicBezTo>
                  <a:pt x="2041" y="587"/>
                  <a:pt x="2044" y="594"/>
                  <a:pt x="2096" y="560"/>
                </a:cubicBezTo>
                <a:cubicBezTo>
                  <a:pt x="2118" y="527"/>
                  <a:pt x="2122" y="494"/>
                  <a:pt x="2141" y="460"/>
                </a:cubicBezTo>
                <a:cubicBezTo>
                  <a:pt x="2170" y="407"/>
                  <a:pt x="2175" y="404"/>
                  <a:pt x="2207" y="371"/>
                </a:cubicBezTo>
                <a:cubicBezTo>
                  <a:pt x="2215" y="349"/>
                  <a:pt x="2222" y="327"/>
                  <a:pt x="2230" y="305"/>
                </a:cubicBezTo>
                <a:cubicBezTo>
                  <a:pt x="2235" y="290"/>
                  <a:pt x="2233" y="273"/>
                  <a:pt x="2241" y="260"/>
                </a:cubicBezTo>
                <a:cubicBezTo>
                  <a:pt x="2253" y="242"/>
                  <a:pt x="2319" y="220"/>
                  <a:pt x="2330" y="216"/>
                </a:cubicBezTo>
                <a:cubicBezTo>
                  <a:pt x="2388" y="235"/>
                  <a:pt x="2375" y="266"/>
                  <a:pt x="2385" y="327"/>
                </a:cubicBezTo>
                <a:cubicBezTo>
                  <a:pt x="2376" y="430"/>
                  <a:pt x="2366" y="451"/>
                  <a:pt x="2385" y="549"/>
                </a:cubicBezTo>
                <a:cubicBezTo>
                  <a:pt x="2390" y="572"/>
                  <a:pt x="2407" y="616"/>
                  <a:pt x="2407" y="616"/>
                </a:cubicBezTo>
                <a:cubicBezTo>
                  <a:pt x="2393" y="743"/>
                  <a:pt x="2393" y="692"/>
                  <a:pt x="2363" y="782"/>
                </a:cubicBezTo>
                <a:cubicBezTo>
                  <a:pt x="2367" y="804"/>
                  <a:pt x="2367" y="828"/>
                  <a:pt x="2374" y="849"/>
                </a:cubicBezTo>
                <a:cubicBezTo>
                  <a:pt x="2378" y="862"/>
                  <a:pt x="2395" y="869"/>
                  <a:pt x="2396" y="882"/>
                </a:cubicBezTo>
                <a:cubicBezTo>
                  <a:pt x="2399" y="919"/>
                  <a:pt x="2394" y="957"/>
                  <a:pt x="2385" y="993"/>
                </a:cubicBezTo>
                <a:cubicBezTo>
                  <a:pt x="2381" y="1008"/>
                  <a:pt x="2338" y="1032"/>
                  <a:pt x="2330" y="1038"/>
                </a:cubicBezTo>
                <a:cubicBezTo>
                  <a:pt x="2272" y="1084"/>
                  <a:pt x="2202" y="1079"/>
                  <a:pt x="2130" y="1093"/>
                </a:cubicBezTo>
                <a:cubicBezTo>
                  <a:pt x="2102" y="1121"/>
                  <a:pt x="2087" y="1144"/>
                  <a:pt x="2074" y="1182"/>
                </a:cubicBezTo>
                <a:cubicBezTo>
                  <a:pt x="2087" y="1275"/>
                  <a:pt x="2123" y="1358"/>
                  <a:pt x="2141" y="1449"/>
                </a:cubicBezTo>
                <a:cubicBezTo>
                  <a:pt x="2114" y="1531"/>
                  <a:pt x="2154" y="1447"/>
                  <a:pt x="2096" y="1471"/>
                </a:cubicBezTo>
                <a:cubicBezTo>
                  <a:pt x="2084" y="1476"/>
                  <a:pt x="2081" y="1494"/>
                  <a:pt x="2074" y="1505"/>
                </a:cubicBezTo>
                <a:cubicBezTo>
                  <a:pt x="2044" y="1501"/>
                  <a:pt x="2012" y="1505"/>
                  <a:pt x="1985" y="1493"/>
                </a:cubicBezTo>
                <a:cubicBezTo>
                  <a:pt x="1974" y="1488"/>
                  <a:pt x="1982" y="1468"/>
                  <a:pt x="1974" y="1460"/>
                </a:cubicBezTo>
                <a:cubicBezTo>
                  <a:pt x="1966" y="1452"/>
                  <a:pt x="1952" y="1453"/>
                  <a:pt x="1941" y="1449"/>
                </a:cubicBezTo>
                <a:cubicBezTo>
                  <a:pt x="1926" y="1453"/>
                  <a:pt x="1909" y="1452"/>
                  <a:pt x="1896" y="1460"/>
                </a:cubicBezTo>
                <a:cubicBezTo>
                  <a:pt x="1845" y="1489"/>
                  <a:pt x="1879" y="1517"/>
                  <a:pt x="1841" y="1460"/>
                </a:cubicBezTo>
                <a:cubicBezTo>
                  <a:pt x="1697" y="1476"/>
                  <a:pt x="1766" y="1450"/>
                  <a:pt x="1707" y="1538"/>
                </a:cubicBezTo>
                <a:cubicBezTo>
                  <a:pt x="1700" y="1527"/>
                  <a:pt x="1691" y="1517"/>
                  <a:pt x="1685" y="1505"/>
                </a:cubicBezTo>
                <a:cubicBezTo>
                  <a:pt x="1680" y="1494"/>
                  <a:pt x="1684" y="1478"/>
                  <a:pt x="1674" y="1471"/>
                </a:cubicBezTo>
                <a:cubicBezTo>
                  <a:pt x="1655" y="1457"/>
                  <a:pt x="1607" y="1449"/>
                  <a:pt x="1607" y="1449"/>
                </a:cubicBezTo>
                <a:cubicBezTo>
                  <a:pt x="1545" y="1461"/>
                  <a:pt x="1540" y="1465"/>
                  <a:pt x="1507" y="1516"/>
                </a:cubicBezTo>
                <a:cubicBezTo>
                  <a:pt x="1470" y="1477"/>
                  <a:pt x="1490" y="1470"/>
                  <a:pt x="1441" y="1438"/>
                </a:cubicBezTo>
                <a:cubicBezTo>
                  <a:pt x="1411" y="1442"/>
                  <a:pt x="1377" y="1432"/>
                  <a:pt x="1352" y="1449"/>
                </a:cubicBezTo>
                <a:cubicBezTo>
                  <a:pt x="1333" y="1462"/>
                  <a:pt x="1329" y="1516"/>
                  <a:pt x="1329" y="1516"/>
                </a:cubicBezTo>
                <a:cubicBezTo>
                  <a:pt x="1298" y="1483"/>
                  <a:pt x="1284" y="1479"/>
                  <a:pt x="1241" y="1493"/>
                </a:cubicBezTo>
                <a:cubicBezTo>
                  <a:pt x="1233" y="1501"/>
                  <a:pt x="1224" y="1507"/>
                  <a:pt x="1218" y="1516"/>
                </a:cubicBezTo>
                <a:cubicBezTo>
                  <a:pt x="1212" y="1526"/>
                  <a:pt x="1217" y="1554"/>
                  <a:pt x="1207" y="1549"/>
                </a:cubicBezTo>
                <a:cubicBezTo>
                  <a:pt x="1183" y="1537"/>
                  <a:pt x="1204" y="1490"/>
                  <a:pt x="1185" y="1471"/>
                </a:cubicBezTo>
                <a:cubicBezTo>
                  <a:pt x="1177" y="1463"/>
                  <a:pt x="1163" y="1464"/>
                  <a:pt x="1152" y="1460"/>
                </a:cubicBezTo>
                <a:cubicBezTo>
                  <a:pt x="1119" y="1471"/>
                  <a:pt x="1112" y="1469"/>
                  <a:pt x="1085" y="1493"/>
                </a:cubicBezTo>
                <a:cubicBezTo>
                  <a:pt x="1069" y="1507"/>
                  <a:pt x="1040" y="1538"/>
                  <a:pt x="1040" y="1538"/>
                </a:cubicBezTo>
                <a:cubicBezTo>
                  <a:pt x="1015" y="1463"/>
                  <a:pt x="944" y="1469"/>
                  <a:pt x="874" y="1460"/>
                </a:cubicBezTo>
                <a:cubicBezTo>
                  <a:pt x="845" y="1417"/>
                  <a:pt x="822" y="1387"/>
                  <a:pt x="774" y="1371"/>
                </a:cubicBezTo>
                <a:cubicBezTo>
                  <a:pt x="744" y="1375"/>
                  <a:pt x="714" y="1373"/>
                  <a:pt x="685" y="1382"/>
                </a:cubicBezTo>
                <a:cubicBezTo>
                  <a:pt x="675" y="1385"/>
                  <a:pt x="667" y="1415"/>
                  <a:pt x="663" y="1405"/>
                </a:cubicBezTo>
                <a:cubicBezTo>
                  <a:pt x="650" y="1370"/>
                  <a:pt x="661" y="1330"/>
                  <a:pt x="652" y="1293"/>
                </a:cubicBezTo>
                <a:cubicBezTo>
                  <a:pt x="641" y="1245"/>
                  <a:pt x="574" y="1227"/>
                  <a:pt x="540" y="1193"/>
                </a:cubicBezTo>
                <a:cubicBezTo>
                  <a:pt x="536" y="1171"/>
                  <a:pt x="536" y="1148"/>
                  <a:pt x="529" y="1127"/>
                </a:cubicBezTo>
                <a:cubicBezTo>
                  <a:pt x="525" y="1114"/>
                  <a:pt x="509" y="1106"/>
                  <a:pt x="507" y="1093"/>
                </a:cubicBezTo>
                <a:cubicBezTo>
                  <a:pt x="504" y="1075"/>
                  <a:pt x="532" y="1039"/>
                  <a:pt x="540" y="1027"/>
                </a:cubicBezTo>
                <a:cubicBezTo>
                  <a:pt x="572" y="908"/>
                  <a:pt x="565" y="990"/>
                  <a:pt x="329" y="971"/>
                </a:cubicBezTo>
                <a:cubicBezTo>
                  <a:pt x="291" y="968"/>
                  <a:pt x="255" y="955"/>
                  <a:pt x="218" y="949"/>
                </a:cubicBezTo>
                <a:cubicBezTo>
                  <a:pt x="192" y="923"/>
                  <a:pt x="129" y="836"/>
                  <a:pt x="140" y="871"/>
                </a:cubicBezTo>
                <a:cubicBezTo>
                  <a:pt x="144" y="882"/>
                  <a:pt x="145" y="895"/>
                  <a:pt x="151" y="905"/>
                </a:cubicBezTo>
                <a:cubicBezTo>
                  <a:pt x="157" y="914"/>
                  <a:pt x="185" y="927"/>
                  <a:pt x="174" y="927"/>
                </a:cubicBezTo>
                <a:cubicBezTo>
                  <a:pt x="148" y="927"/>
                  <a:pt x="136" y="893"/>
                  <a:pt x="118" y="882"/>
                </a:cubicBezTo>
                <a:cubicBezTo>
                  <a:pt x="107" y="875"/>
                  <a:pt x="48" y="862"/>
                  <a:pt x="40" y="860"/>
                </a:cubicBezTo>
                <a:cubicBezTo>
                  <a:pt x="0" y="833"/>
                  <a:pt x="1" y="850"/>
                  <a:pt x="18" y="816"/>
                </a:cubicBezTo>
                <a:close/>
              </a:path>
            </a:pathLst>
          </a:custGeom>
          <a:solidFill>
            <a:schemeClr val="bg1"/>
          </a:solid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 xmlns:p14="http://schemas.microsoft.com/office/powerpoint/2010/main" val="1728029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wipe(up)">
                                      <p:cBhvr>
                                        <p:cTn id="7" dur="500"/>
                                        <p:tgtEl>
                                          <p:spTgt spid="55303"/>
                                        </p:tgtEl>
                                      </p:cBhvr>
                                    </p:animEffect>
                                  </p:childTnLst>
                                  <p:subTnLst>
                                    <p:set>
                                      <p:cBhvr override="childStyle">
                                        <p:cTn dur="1" fill="hold" display="0" masterRel="nextClick" afterEffect="1"/>
                                        <p:tgtEl>
                                          <p:spTgt spid="5530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304"/>
                                        </p:tgtEl>
                                        <p:attrNameLst>
                                          <p:attrName>style.visibility</p:attrName>
                                        </p:attrNameLst>
                                      </p:cBhvr>
                                      <p:to>
                                        <p:strVal val="visible"/>
                                      </p:to>
                                    </p:set>
                                    <p:animEffect transition="in" filter="wipe(up)">
                                      <p:cBhvr>
                                        <p:cTn id="12" dur="500"/>
                                        <p:tgtEl>
                                          <p:spTgt spid="55304"/>
                                        </p:tgtEl>
                                      </p:cBhvr>
                                    </p:animEffect>
                                  </p:childTnLst>
                                  <p:subTnLst>
                                    <p:set>
                                      <p:cBhvr override="childStyle">
                                        <p:cTn dur="1" fill="hold" display="0" masterRel="nextClick" afterEffect="1"/>
                                        <p:tgtEl>
                                          <p:spTgt spid="5530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5305"/>
                                        </p:tgtEl>
                                        <p:attrNameLst>
                                          <p:attrName>style.visibility</p:attrName>
                                        </p:attrNameLst>
                                      </p:cBhvr>
                                      <p:to>
                                        <p:strVal val="visible"/>
                                      </p:to>
                                    </p:set>
                                    <p:animEffect transition="in" filter="wipe(up)">
                                      <p:cBhvr>
                                        <p:cTn id="17" dur="500"/>
                                        <p:tgtEl>
                                          <p:spTgt spid="55305"/>
                                        </p:tgtEl>
                                      </p:cBhvr>
                                    </p:animEffect>
                                  </p:childTnLst>
                                  <p:subTnLst>
                                    <p:set>
                                      <p:cBhvr override="childStyle">
                                        <p:cTn dur="1" fill="hold" display="0" masterRel="nextClick" afterEffect="1"/>
                                        <p:tgtEl>
                                          <p:spTgt spid="5530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animBg="1"/>
      <p:bldP spid="55304" grpId="0" animBg="1"/>
      <p:bldP spid="553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en-US"/>
          </a:p>
        </p:txBody>
      </p:sp>
      <p:sp>
        <p:nvSpPr>
          <p:cNvPr id="6" name="عنصر نائب للمحتوى 5"/>
          <p:cNvSpPr>
            <a:spLocks noGrp="1"/>
          </p:cNvSpPr>
          <p:nvPr>
            <p:ph sz="quarter" idx="13"/>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696" y="836712"/>
            <a:ext cx="5544616" cy="47306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31356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3200" dirty="0" smtClean="0"/>
              <a:t>أخيرا في حال كسور الأنف و الثلث المتوسط للوجه قد يحصل  نزف و رعاف من </a:t>
            </a:r>
            <a:r>
              <a:rPr lang="ar-SY" sz="3200" dirty="0" err="1" smtClean="0"/>
              <a:t>ألانف</a:t>
            </a:r>
            <a:r>
              <a:rPr lang="ar-SY" sz="3200" dirty="0" smtClean="0"/>
              <a:t> بسبب التروية الغزيرة .  </a:t>
            </a:r>
          </a:p>
          <a:p>
            <a:pPr marL="0" indent="0" algn="just" rtl="1">
              <a:buNone/>
            </a:pPr>
            <a:r>
              <a:rPr lang="ar-SY" sz="3200" dirty="0"/>
              <a:t> </a:t>
            </a:r>
            <a:r>
              <a:rPr lang="ar-SY" sz="3200" dirty="0" smtClean="0"/>
              <a:t>  الأمر الذي يؤدي لإعاقة الطريق الهوائي و هو ما سنتكلم عنه لاحقا . </a:t>
            </a:r>
            <a:endParaRPr lang="en-US" sz="32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a:r>
              <a:rPr lang="ar-SY" dirty="0" smtClean="0"/>
              <a:t>ثانيا - </a:t>
            </a:r>
            <a:r>
              <a:rPr lang="ar-SY" dirty="0"/>
              <a:t>التنفس و التهوية الجيدة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800" dirty="0" smtClean="0"/>
              <a:t>بعد تأمين طريق هوائي , يجب التأكد من تنفس المريض و أنه يحص على كفايته من الأوكسجين . </a:t>
            </a:r>
          </a:p>
          <a:p>
            <a:pPr algn="just" rtl="1"/>
            <a:r>
              <a:rPr lang="ar-SY" sz="2800" dirty="0" smtClean="0"/>
              <a:t>لذلك يجب تقييم الوظيفة الرئوية و فحص </a:t>
            </a:r>
            <a:r>
              <a:rPr lang="ar-SY" sz="2800" dirty="0"/>
              <a:t>الرئتين </a:t>
            </a:r>
            <a:r>
              <a:rPr lang="ar-SY" sz="2800" dirty="0" smtClean="0"/>
              <a:t>و الصدر و الحجاب الحاجز .</a:t>
            </a:r>
          </a:p>
          <a:p>
            <a:pPr algn="just" rtl="1"/>
            <a:r>
              <a:rPr lang="ar-SY" sz="2800" dirty="0" smtClean="0"/>
              <a:t>دور جراح الفكية محدود في هذه المرحلة .</a:t>
            </a:r>
          </a:p>
          <a:p>
            <a:pPr marL="0" indent="0" algn="just" rtl="1">
              <a:buNone/>
            </a:pP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r"/>
            <a:r>
              <a:rPr lang="ar-SY" sz="3200" dirty="0" smtClean="0"/>
              <a:t/>
            </a:r>
            <a:br>
              <a:rPr lang="ar-SY" sz="3200" dirty="0" smtClean="0"/>
            </a:br>
            <a:r>
              <a:rPr lang="ar-SY" sz="3200" dirty="0" smtClean="0"/>
              <a:t/>
            </a:r>
            <a:br>
              <a:rPr lang="ar-SY" sz="3200" dirty="0" smtClean="0"/>
            </a:br>
            <a:r>
              <a:rPr lang="ar-SY" sz="3200" dirty="0"/>
              <a:t/>
            </a:r>
            <a:br>
              <a:rPr lang="ar-SY" sz="3200" dirty="0"/>
            </a:br>
            <a:r>
              <a:rPr lang="ar-SY" sz="3200" dirty="0" smtClean="0"/>
              <a:t/>
            </a:r>
            <a:br>
              <a:rPr lang="ar-SY" sz="3200" dirty="0" smtClean="0"/>
            </a:br>
            <a:r>
              <a:rPr lang="ar-SY" sz="3200" dirty="0" smtClean="0"/>
              <a:t>ثالثا - الدوران </a:t>
            </a:r>
            <a:r>
              <a:rPr lang="ar-SY" sz="3200" dirty="0"/>
              <a:t>و السيطرة على النزف </a:t>
            </a:r>
            <a:r>
              <a:rPr lang="en-US" sz="3200" dirty="0"/>
              <a:t/>
            </a:r>
            <a:br>
              <a:rPr lang="en-US" sz="3200" dirty="0"/>
            </a:br>
            <a:endParaRPr lang="en-US" sz="3200" dirty="0"/>
          </a:p>
        </p:txBody>
      </p:sp>
      <p:sp>
        <p:nvSpPr>
          <p:cNvPr id="3" name="عنصر نائب للمحتوى 2"/>
          <p:cNvSpPr>
            <a:spLocks noGrp="1"/>
          </p:cNvSpPr>
          <p:nvPr>
            <p:ph sz="quarter" idx="13"/>
          </p:nvPr>
        </p:nvSpPr>
        <p:spPr/>
        <p:txBody>
          <a:bodyPr>
            <a:normAutofit/>
          </a:bodyPr>
          <a:lstStyle/>
          <a:p>
            <a:pPr algn="just" rtl="1"/>
            <a:r>
              <a:rPr lang="ar-SY" sz="2800" dirty="0" smtClean="0"/>
              <a:t>بعد تأمين الطريق الهوائي و التنفس جيدا يجب تقييم الجهاز القلبي الوعائي لتأمين التروية لكافة أعضاء الجسم و خاصة الحيوية منها كالدماغ و الكليتين .</a:t>
            </a:r>
          </a:p>
          <a:p>
            <a:pPr algn="just" rtl="1"/>
            <a:r>
              <a:rPr lang="ar-SY" sz="2800" dirty="0" smtClean="0"/>
              <a:t>و يتم ذلك بتقييم الوظيفة القلبية و معالجة ما يعيق الدورة الدموية من توقف قلب و إيقاف النزف و ذلك للحفاظ على الدم و الوقاية من الصدمة بنقص الحجم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Y" dirty="0" smtClean="0"/>
              <a:t>السيطرة على النزف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800" dirty="0" smtClean="0"/>
              <a:t>النزف قد يكون داخليا أو خارجيا : </a:t>
            </a:r>
          </a:p>
          <a:p>
            <a:pPr algn="just" rtl="1"/>
            <a:r>
              <a:rPr lang="ar-SY" sz="2800" u="sng" dirty="0" smtClean="0"/>
              <a:t>النزف الداخلي : </a:t>
            </a:r>
            <a:r>
              <a:rPr lang="ar-SY" sz="2800" dirty="0" smtClean="0"/>
              <a:t>يكون عادة إلى الأجواف الصدرية , البطن , خلف </a:t>
            </a:r>
            <a:r>
              <a:rPr lang="ar-SY" sz="2800" dirty="0" err="1" smtClean="0"/>
              <a:t>البريتوان</a:t>
            </a:r>
            <a:r>
              <a:rPr lang="ar-SY" sz="2800" dirty="0" smtClean="0"/>
              <a:t> و الأطراف . </a:t>
            </a:r>
          </a:p>
          <a:p>
            <a:pPr algn="just" rtl="1"/>
            <a:r>
              <a:rPr lang="ar-SY" sz="2800" dirty="0" smtClean="0"/>
              <a:t> يتم الكشف عنها بالفحص السريري و </a:t>
            </a:r>
            <a:r>
              <a:rPr lang="ar-SY" sz="2800" dirty="0" err="1" smtClean="0"/>
              <a:t>تصويرالطبقي</a:t>
            </a:r>
            <a:r>
              <a:rPr lang="ar-SY" sz="2800" dirty="0" smtClean="0"/>
              <a:t> المحوري .</a:t>
            </a:r>
          </a:p>
          <a:p>
            <a:pPr algn="just" rtl="1"/>
            <a:r>
              <a:rPr lang="ar-SY" sz="2800" dirty="0" smtClean="0"/>
              <a:t>و التدبير يكون عادة بالمراقبة أو الجراحة .</a:t>
            </a:r>
          </a:p>
          <a:p>
            <a:pPr marL="0" indent="0" algn="just" rtl="1">
              <a:buNone/>
            </a:pP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2400" u="sng" dirty="0" smtClean="0"/>
              <a:t>النزف الخارجي :  </a:t>
            </a:r>
            <a:r>
              <a:rPr lang="ar-SY" sz="2400" dirty="0" smtClean="0"/>
              <a:t>و ذلك من خلال جروح النسج الرخوة أو الكسور المتبدلة و يتم تدبير هذه </a:t>
            </a:r>
            <a:r>
              <a:rPr lang="ar-SY" sz="2400" dirty="0" err="1" smtClean="0"/>
              <a:t>النزوف</a:t>
            </a:r>
            <a:r>
              <a:rPr lang="ar-SY" sz="2400" dirty="0" smtClean="0"/>
              <a:t> برد الكسور  في حالة الكسور أو بالضغط المباشر و خاصة في الناحية الوجهية أو بالخياطة أو بالإرقاء بوسائل أخرى . </a:t>
            </a:r>
          </a:p>
          <a:p>
            <a:pPr algn="just" rtl="1"/>
            <a:r>
              <a:rPr lang="ar-SY" sz="2400" dirty="0" smtClean="0"/>
              <a:t>على الرغم من طبيعة التروية الوجهية الغزيرة فإن النزف الغزير الحاصل من الناحية الوجهية أو من فروة الرأس نادرا ما يكون له أثر ضار على المريض و في حال وجود أي علامات على وجود صدمة بنقص الحجم مترافقة مع جروح و أذيات وجهية فيجب الشك بوجود أذيات أخرى في الأعضاء الأخرى .</a:t>
            </a:r>
            <a:endParaRPr lang="en-US" sz="24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3200" dirty="0" smtClean="0"/>
              <a:t>أهم أسباب </a:t>
            </a:r>
            <a:r>
              <a:rPr lang="ar-SY" sz="3200" dirty="0" err="1" smtClean="0"/>
              <a:t>النزوف</a:t>
            </a:r>
            <a:r>
              <a:rPr lang="ar-SY" sz="3200" dirty="0" smtClean="0"/>
              <a:t> من المنطقة الوجهية الفكية :</a:t>
            </a:r>
          </a:p>
          <a:p>
            <a:pPr marL="571500" indent="-571500" algn="just" rtl="1">
              <a:buFont typeface="+mj-lt"/>
              <a:buAutoNum type="romanUcPeriod"/>
            </a:pPr>
            <a:r>
              <a:rPr lang="ar-SY" sz="3200" dirty="0" smtClean="0"/>
              <a:t>أذيات النسج الرخوة .</a:t>
            </a:r>
          </a:p>
          <a:p>
            <a:pPr marL="571500" indent="-571500" algn="just" rtl="1">
              <a:buFont typeface="+mj-lt"/>
              <a:buAutoNum type="romanUcPeriod"/>
            </a:pPr>
            <a:r>
              <a:rPr lang="ar-SY" sz="3200" dirty="0" smtClean="0"/>
              <a:t>الكسور المتبدلة بشدة .</a:t>
            </a:r>
          </a:p>
          <a:p>
            <a:pPr marL="571500" indent="-571500" algn="just" rtl="1">
              <a:buFont typeface="+mj-lt"/>
              <a:buAutoNum type="romanUcPeriod"/>
            </a:pPr>
            <a:r>
              <a:rPr lang="ar-SY" sz="3200" dirty="0" smtClean="0"/>
              <a:t>الرعاف .</a:t>
            </a:r>
            <a:endParaRPr lang="en-US" sz="32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en-US" dirty="0" smtClean="0"/>
              <a:t>I</a:t>
            </a:r>
            <a:r>
              <a:rPr lang="ar-SY" dirty="0" smtClean="0"/>
              <a:t> – أذيات النسج الرخوة :</a:t>
            </a:r>
            <a:endParaRPr lang="en-US" dirty="0"/>
          </a:p>
        </p:txBody>
      </p:sp>
      <p:sp>
        <p:nvSpPr>
          <p:cNvPr id="3" name="عنصر نائب للمحتوى 2"/>
          <p:cNvSpPr>
            <a:spLocks noGrp="1"/>
          </p:cNvSpPr>
          <p:nvPr>
            <p:ph sz="quarter" idx="13"/>
          </p:nvPr>
        </p:nvSpPr>
        <p:spPr/>
        <p:txBody>
          <a:bodyPr>
            <a:noAutofit/>
          </a:bodyPr>
          <a:lstStyle/>
          <a:p>
            <a:pPr algn="just" rtl="1"/>
            <a:r>
              <a:rPr lang="ar-SY" sz="2400" dirty="0" smtClean="0"/>
              <a:t>لأن تروية النسج الوجهية غزيرة فإن النزف فيها يكون معتبرا خاصة جروح الفروة و التي يحصل فيها النز من الخوذة الصفاقية , و حالات الطلق الناري و التعرض لشظايا الانفجار .</a:t>
            </a:r>
          </a:p>
          <a:p>
            <a:pPr algn="just" rtl="1"/>
            <a:r>
              <a:rPr lang="ar-SY" sz="2400" dirty="0" smtClean="0"/>
              <a:t>كما يحصل عادة رضوض للأوعية الوجهية و خاصة الشريان الوجهي عند منطقة الزاوية الفكية . </a:t>
            </a:r>
          </a:p>
          <a:p>
            <a:pPr algn="just" rtl="1"/>
            <a:r>
              <a:rPr lang="ar-SY" sz="2400" dirty="0" smtClean="0"/>
              <a:t>و في بعض الأحيان نتيجة النزف الغزية قد نحتاج لربط الشريان السباتي الظاهر لكنه ذلك لا يوقف النزف مالم يرفق بإرقاء جيد للجروح الوجهية بسبب تفاغر التوعية من الطرف الآخر في الوجه .</a:t>
            </a:r>
          </a:p>
          <a:p>
            <a:pPr algn="just" rtl="1"/>
            <a:r>
              <a:rPr lang="ar-SY" sz="2400" dirty="0" smtClean="0"/>
              <a:t>و لذلك في هذه الظروف يتم إرقاء الجروح و خياطتها بشكل تقريبي و من ثم بعد استقرار الحالة العامة تتم خياطتها .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rtl="1"/>
            <a:r>
              <a:rPr lang="en-US" dirty="0" smtClean="0"/>
              <a:t>II</a:t>
            </a:r>
            <a:r>
              <a:rPr lang="ar-SY" dirty="0" smtClean="0"/>
              <a:t>- الكسور المتبدلة بشدة :</a:t>
            </a:r>
            <a:endParaRPr lang="en-US" dirty="0"/>
          </a:p>
        </p:txBody>
      </p:sp>
      <p:sp>
        <p:nvSpPr>
          <p:cNvPr id="3" name="عنصر نائب للمحتوى 2"/>
          <p:cNvSpPr>
            <a:spLocks noGrp="1"/>
          </p:cNvSpPr>
          <p:nvPr>
            <p:ph sz="quarter" idx="13"/>
          </p:nvPr>
        </p:nvSpPr>
        <p:spPr/>
        <p:txBody>
          <a:bodyPr>
            <a:noAutofit/>
          </a:bodyPr>
          <a:lstStyle/>
          <a:p>
            <a:pPr algn="r" rtl="1"/>
            <a:r>
              <a:rPr lang="ar-SY" sz="2800" dirty="0" smtClean="0"/>
              <a:t>خاصة كسور الفك السفلي عند جسم و زاوية الفك السفلي بسبب مرور الحزمة السنية </a:t>
            </a:r>
            <a:r>
              <a:rPr lang="ar-SY" sz="2800" dirty="0" err="1" smtClean="0"/>
              <a:t>السنخية</a:t>
            </a:r>
            <a:r>
              <a:rPr lang="ar-SY" sz="2800" dirty="0" smtClean="0"/>
              <a:t> السفلية ضمن عظم الفك السفلي .</a:t>
            </a:r>
          </a:p>
          <a:p>
            <a:pPr algn="r" rtl="1"/>
            <a:r>
              <a:rPr lang="ar-SY" sz="2800" dirty="0" smtClean="0"/>
              <a:t>التدبير يكون برد الكسر و التثبيت بسلك إسعافي قبل و بعد خط الكسر .</a:t>
            </a:r>
          </a:p>
          <a:p>
            <a:pPr algn="r" rtl="1"/>
            <a:r>
              <a:rPr lang="ar-SY" sz="2800" dirty="0" smtClean="0"/>
              <a:t>أما كسور الأنف و الوجه المتوسط فقد تؤدي لنزوف من الشرايين </a:t>
            </a:r>
            <a:r>
              <a:rPr lang="ar-SY" sz="2800" dirty="0" err="1" smtClean="0"/>
              <a:t>الغربالية</a:t>
            </a:r>
            <a:r>
              <a:rPr lang="ar-SY" sz="2800" dirty="0" smtClean="0"/>
              <a:t> . </a:t>
            </a:r>
          </a:p>
          <a:p>
            <a:pPr algn="r" rtl="1"/>
            <a:r>
              <a:rPr lang="ar-SY" sz="2800" dirty="0" smtClean="0"/>
              <a:t>و كسور الفك العلوي من نمط </a:t>
            </a:r>
            <a:r>
              <a:rPr lang="en-US" sz="2800" dirty="0" err="1" smtClean="0"/>
              <a:t>Lefort</a:t>
            </a:r>
            <a:r>
              <a:rPr lang="en-US" sz="2800" dirty="0" smtClean="0"/>
              <a:t> I, II </a:t>
            </a:r>
            <a:r>
              <a:rPr lang="ar-SY" sz="2800" dirty="0" smtClean="0"/>
              <a:t> قد تؤدي إلى نزف من الشريان الفكي الباطن و يتم السيطرة على هذا النزف بالدك و هو ما سنتكلم عنه لاحقا .</a:t>
            </a:r>
          </a:p>
          <a:p>
            <a:pPr algn="r" rtl="1"/>
            <a:endParaRPr lang="ar-SY" sz="2800" dirty="0" smtClean="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lstStyle/>
          <a:p>
            <a:endParaRPr lang="en-US" dirty="0"/>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5656" y="873224"/>
            <a:ext cx="609600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6619831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rtl="1"/>
            <a:r>
              <a:rPr lang="en-US" dirty="0" smtClean="0"/>
              <a:t>III</a:t>
            </a:r>
            <a:r>
              <a:rPr lang="ar-SY" dirty="0" smtClean="0"/>
              <a:t> – الرعاف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3200" dirty="0" smtClean="0"/>
              <a:t>يحصل الرعاف نتيجة رض على الأنف من دون كسور ( جسم أجنبي مثلا ) أو نتيجة لكسر في عظم الأنف و الفك العلوي و هنا يمكن للرعاف أن يتوقف لوحده أو يتم تدبيره بدكة أمامية للأنف أو خلفية .</a:t>
            </a:r>
            <a:endParaRPr lang="en-US" sz="32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a:xfrm>
            <a:off x="611560" y="1268760"/>
            <a:ext cx="7924800" cy="4114800"/>
          </a:xfrm>
        </p:spPr>
        <p:txBody>
          <a:bodyPr>
            <a:normAutofit/>
          </a:bodyPr>
          <a:lstStyle/>
          <a:p>
            <a:pPr algn="just" rtl="1"/>
            <a:r>
              <a:rPr lang="ar-SY" sz="2800" dirty="0" smtClean="0"/>
              <a:t>يتم استعمال العديد من المواد لإجراء </a:t>
            </a:r>
            <a:r>
              <a:rPr lang="ar-SY" sz="2800" dirty="0" err="1" smtClean="0"/>
              <a:t>الدكات</a:t>
            </a:r>
            <a:r>
              <a:rPr lang="ar-SY" sz="2800" dirty="0" smtClean="0"/>
              <a:t> الأنفية الأمامية أو الخلفية :</a:t>
            </a:r>
          </a:p>
          <a:p>
            <a:pPr marL="514350" indent="-514350" algn="just" rtl="1">
              <a:buFont typeface="+mj-lt"/>
              <a:buAutoNum type="alphaLcPeriod"/>
            </a:pPr>
            <a:r>
              <a:rPr lang="ar-SY" sz="2800" dirty="0" smtClean="0"/>
              <a:t>الشاش المعقم أو الشاش مع الفازلين .</a:t>
            </a:r>
          </a:p>
          <a:p>
            <a:pPr marL="514350" indent="-514350" algn="just" rtl="1">
              <a:buFont typeface="+mj-lt"/>
              <a:buAutoNum type="alphaLcPeriod"/>
            </a:pPr>
            <a:r>
              <a:rPr lang="ar-SY" sz="2800" dirty="0" smtClean="0"/>
              <a:t>لفافات قطنية أو اسفنج قابل للانتفاخ .</a:t>
            </a:r>
          </a:p>
          <a:p>
            <a:pPr marL="514350" indent="-514350" algn="just" rtl="1">
              <a:buFont typeface="+mj-lt"/>
              <a:buAutoNum type="alphaLcPeriod"/>
            </a:pPr>
            <a:r>
              <a:rPr lang="ar-SY" sz="2800" dirty="0" smtClean="0"/>
              <a:t>مواد مرقئة ممتصة ( </a:t>
            </a:r>
            <a:r>
              <a:rPr lang="en-US" sz="2800" dirty="0" err="1" smtClean="0"/>
              <a:t>Gelfom</a:t>
            </a:r>
            <a:r>
              <a:rPr lang="en-US" sz="2800" dirty="0" smtClean="0"/>
              <a:t> , </a:t>
            </a:r>
            <a:r>
              <a:rPr lang="en-US" sz="2800" dirty="0" err="1" smtClean="0"/>
              <a:t>surgecel</a:t>
            </a:r>
            <a:r>
              <a:rPr lang="ar-SY" sz="2800" dirty="0" smtClean="0"/>
              <a:t> ) </a:t>
            </a:r>
          </a:p>
          <a:p>
            <a:pPr marL="514350" indent="-514350" algn="just" rtl="1">
              <a:buFont typeface="+mj-lt"/>
              <a:buAutoNum type="alphaLcPeriod"/>
            </a:pPr>
            <a:r>
              <a:rPr lang="ar-SY" sz="2800" dirty="0" err="1" smtClean="0"/>
              <a:t>الدكات</a:t>
            </a:r>
            <a:r>
              <a:rPr lang="ar-SY" sz="2800" dirty="0" smtClean="0"/>
              <a:t> الخلفية تتم باستخدام </a:t>
            </a:r>
            <a:r>
              <a:rPr lang="ar-SY" sz="2800" dirty="0" err="1" smtClean="0"/>
              <a:t>قثطرة</a:t>
            </a:r>
            <a:r>
              <a:rPr lang="ar-SY" sz="2800" dirty="0" smtClean="0"/>
              <a:t> فولي .</a:t>
            </a:r>
          </a:p>
          <a:p>
            <a:pPr marL="514350" indent="-514350" algn="just" rtl="1">
              <a:buFont typeface="+mj-lt"/>
              <a:buAutoNum type="alphaLcPeriod"/>
            </a:pPr>
            <a:r>
              <a:rPr lang="ar-SY" sz="2800" dirty="0" smtClean="0"/>
              <a:t>وإذا لم تنفع الأساليب السابقة تطلب استشارة </a:t>
            </a:r>
            <a:r>
              <a:rPr lang="ar-SY" sz="2800" dirty="0" err="1" smtClean="0"/>
              <a:t>أذنية</a:t>
            </a:r>
            <a:r>
              <a:rPr lang="ar-SY" sz="2800" dirty="0" smtClean="0"/>
              <a:t> .</a:t>
            </a:r>
          </a:p>
          <a:p>
            <a:pPr marL="0" indent="0" algn="just" rtl="1">
              <a:buNone/>
            </a:pPr>
            <a:endParaRPr lang="ar-SY" sz="2800" dirty="0" smtClean="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pic>
        <p:nvPicPr>
          <p:cNvPr id="14338" name="Picture 2"/>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bwMode="auto">
          <a:xfrm>
            <a:off x="609600" y="1124745"/>
            <a:ext cx="7924800" cy="4026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280610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260648"/>
            <a:ext cx="8229600" cy="1143000"/>
          </a:xfrm>
        </p:spPr>
        <p:txBody>
          <a:bodyPr>
            <a:normAutofit/>
          </a:bodyPr>
          <a:lstStyle/>
          <a:p>
            <a:r>
              <a:rPr lang="ar-SY" dirty="0" smtClean="0"/>
              <a:t>فحص الوجه و الفكين :</a:t>
            </a:r>
            <a:endParaRPr lang="en-US" dirty="0"/>
          </a:p>
        </p:txBody>
      </p:sp>
      <p:sp>
        <p:nvSpPr>
          <p:cNvPr id="3" name="عنصر نائب للمحتوى 2"/>
          <p:cNvSpPr>
            <a:spLocks noGrp="1"/>
          </p:cNvSpPr>
          <p:nvPr>
            <p:ph sz="quarter" idx="13"/>
          </p:nvPr>
        </p:nvSpPr>
        <p:spPr>
          <a:xfrm>
            <a:off x="467544" y="1628800"/>
            <a:ext cx="8229600" cy="4525963"/>
          </a:xfrm>
        </p:spPr>
        <p:txBody>
          <a:bodyPr>
            <a:normAutofit/>
          </a:bodyPr>
          <a:lstStyle/>
          <a:p>
            <a:pPr algn="r" rtl="1"/>
            <a:r>
              <a:rPr lang="ar-SY" sz="2400" dirty="0" err="1" smtClean="0"/>
              <a:t>بعدالانتهاء</a:t>
            </a:r>
            <a:r>
              <a:rPr lang="ar-SY" sz="2400" dirty="0" smtClean="0"/>
              <a:t> من الإسعافات الأولية واستقرار حالة المريض يبدأ الفحص كاملا .</a:t>
            </a:r>
          </a:p>
          <a:p>
            <a:pPr algn="r" rtl="1"/>
            <a:r>
              <a:rPr lang="ar-SY" sz="2400" dirty="0" smtClean="0"/>
              <a:t>يتم بداية غسيل الوجه و داخل الفم و ذلك من أجل إزالة كافة </a:t>
            </a:r>
            <a:r>
              <a:rPr lang="ar-SY" sz="2400" dirty="0" err="1" smtClean="0"/>
              <a:t>الخثرات</a:t>
            </a:r>
            <a:r>
              <a:rPr lang="ar-SY" sz="2400" dirty="0" smtClean="0"/>
              <a:t> الدموية و الأجسام الأجنبية . </a:t>
            </a:r>
          </a:p>
          <a:p>
            <a:pPr algn="r" rtl="1"/>
            <a:r>
              <a:rPr lang="ar-SY" sz="2400" dirty="0" smtClean="0"/>
              <a:t>و ذلك من أجل تسهيل الفحص داخل و خارج الفم . </a:t>
            </a:r>
          </a:p>
          <a:p>
            <a:pPr algn="r" rtl="1"/>
            <a:r>
              <a:rPr lang="ar-SY" sz="2400" dirty="0" smtClean="0"/>
              <a:t>يتم الفحص بداية :</a:t>
            </a:r>
          </a:p>
          <a:p>
            <a:pPr marL="0" indent="0" algn="r" rtl="1">
              <a:buNone/>
            </a:pPr>
            <a:r>
              <a:rPr lang="ar-SY" sz="2400" dirty="0" smtClean="0"/>
              <a:t>                خارج الفم .</a:t>
            </a:r>
          </a:p>
          <a:p>
            <a:pPr marL="0" indent="0" algn="r" rtl="1">
              <a:buNone/>
            </a:pPr>
            <a:r>
              <a:rPr lang="ar-SY" sz="2400" dirty="0"/>
              <a:t> </a:t>
            </a:r>
            <a:r>
              <a:rPr lang="ar-SY" sz="2400" dirty="0" smtClean="0"/>
              <a:t>                داخل الفم .        </a:t>
            </a:r>
            <a:endParaRPr lang="en-US" sz="24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الفحص خارج الفم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400" dirty="0" smtClean="0"/>
              <a:t>بداية بالتأمل يتم ملاحظة الوذمة و الكدمات و جروح النسج الرخوة كما يتم تسجيل أي تشوهات عظمية و </a:t>
            </a:r>
            <a:r>
              <a:rPr lang="ar-SY" sz="2400" dirty="0" err="1" smtClean="0"/>
              <a:t>النزوف</a:t>
            </a:r>
            <a:r>
              <a:rPr lang="ar-SY" sz="2400" dirty="0" smtClean="0"/>
              <a:t> و أي نز للسائل الدماغي الشوكي .</a:t>
            </a:r>
          </a:p>
          <a:p>
            <a:pPr algn="just" rtl="1"/>
            <a:r>
              <a:rPr lang="ar-SY" sz="2400" dirty="0" smtClean="0"/>
              <a:t>غالبا ما تدل الوذمة و الكدمة على مكان الكسر سواء العظم الوجني و الفك السفلي . </a:t>
            </a:r>
          </a:p>
          <a:p>
            <a:pPr algn="just" rtl="1"/>
            <a:r>
              <a:rPr lang="ar-SY" sz="2400" dirty="0" smtClean="0"/>
              <a:t>ثم بعد ذلك يتم فتح الجفنين لفحص العينين و التأكد من عدم وجود اذية في مقلة العين أو أي جروح في الجفنين . كما يتم فحص القدرة البصرية في حالة المريض الواعي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a:t>الفحص خارج الفم </a:t>
            </a:r>
            <a:endParaRPr lang="en-US" dirty="0"/>
          </a:p>
        </p:txBody>
      </p:sp>
      <p:sp>
        <p:nvSpPr>
          <p:cNvPr id="3" name="عنصر نائب للمحتوى 2"/>
          <p:cNvSpPr>
            <a:spLocks noGrp="1"/>
          </p:cNvSpPr>
          <p:nvPr>
            <p:ph sz="quarter" idx="13"/>
          </p:nvPr>
        </p:nvSpPr>
        <p:spPr>
          <a:xfrm>
            <a:off x="611560" y="1772816"/>
            <a:ext cx="7924800" cy="4114800"/>
          </a:xfrm>
        </p:spPr>
        <p:txBody>
          <a:bodyPr>
            <a:normAutofit/>
          </a:bodyPr>
          <a:lstStyle/>
          <a:p>
            <a:pPr algn="just" rtl="1"/>
            <a:r>
              <a:rPr lang="ar-SY" sz="2400" dirty="0" smtClean="0"/>
              <a:t>نقوم بعد ذلك بجس الحواف العظمية بداية من العظم الجبهي في الثلث العلوي من الوجه بعد ذلك يتم جس حواف الحجاج بحثا عن أي درجة أو عدم استمرارية ثم باتجاه القوس </a:t>
            </a:r>
            <a:r>
              <a:rPr lang="ar-SY" sz="2400" dirty="0" err="1" smtClean="0"/>
              <a:t>العذاري</a:t>
            </a:r>
            <a:r>
              <a:rPr lang="ar-SY" sz="2400" dirty="0" smtClean="0"/>
              <a:t> . </a:t>
            </a:r>
          </a:p>
          <a:p>
            <a:pPr algn="just" rtl="1"/>
            <a:r>
              <a:rPr lang="ar-SY" sz="2400" dirty="0" smtClean="0"/>
              <a:t>يتم بعدها جس المركب الأنفي تحريا للكسور حيث يشعر الفاحص بحس فرقعة عظمية .</a:t>
            </a:r>
          </a:p>
          <a:p>
            <a:pPr algn="just" rtl="1"/>
            <a:r>
              <a:rPr lang="ar-SY" sz="2400" dirty="0" smtClean="0"/>
              <a:t>بعدها يتم جس الفك السفلي و الحافة السفلية للفك السفلي مع التأكد من فتحة الفم و جس اللقم أثناء الفتح و الإغلاق .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a:t>الفحص خارج الفم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800" dirty="0" smtClean="0"/>
              <a:t>بعد ذلك يتم فحص مناطق الخدر كتلك التي نشاهدها في حالة كسر العظم الوجني حيث يشكو المريض من الخدر في الوجنة و الجفن السفلي و الشفة العلوية نتيجة أذية العصب تحت الحجاج و كذلك الخدر في الشفة السفلية نتيجة كسر جسم أو زاوية الفك السفلي .</a:t>
            </a:r>
          </a:p>
          <a:p>
            <a:pPr algn="just" rtl="1"/>
            <a:r>
              <a:rPr lang="ar-SY" sz="2800" dirty="0" smtClean="0"/>
              <a:t>يتم بعدها فحص التراكيب الوجهية الحيوية مثل وظيفة العصب الوجهي و كذلك قناة الغدة </a:t>
            </a:r>
            <a:r>
              <a:rPr lang="ar-SY" sz="2800" dirty="0" err="1" smtClean="0"/>
              <a:t>النكفية</a:t>
            </a:r>
            <a:r>
              <a:rPr lang="ar-SY" sz="2800" dirty="0" smtClean="0"/>
              <a:t>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Y" dirty="0" smtClean="0"/>
              <a:t>الفحص داخل الفم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400" dirty="0" smtClean="0"/>
              <a:t>بداية يتم تنظيف داخل الفم باستعمال </a:t>
            </a:r>
            <a:r>
              <a:rPr lang="ar-SY" sz="2400" dirty="0" err="1" smtClean="0"/>
              <a:t>مضامض</a:t>
            </a:r>
            <a:r>
              <a:rPr lang="ar-SY" sz="2400" dirty="0" smtClean="0"/>
              <a:t> فموية و إضاءة جيدة و جهاز مص المفرزات .</a:t>
            </a:r>
          </a:p>
          <a:p>
            <a:pPr algn="just" rtl="1"/>
            <a:r>
              <a:rPr lang="ar-SY" sz="2400" dirty="0" smtClean="0"/>
              <a:t>يتم الفحص داخل الفم بحثا عن اي كدمات سواء في دهليز الفم أو في جوف الفم . غالبا ما تدل هذه الكدمات على وجود كسور .</a:t>
            </a:r>
          </a:p>
          <a:p>
            <a:pPr algn="just" rtl="1"/>
            <a:r>
              <a:rPr lang="ar-SY" sz="2400" dirty="0"/>
              <a:t> </a:t>
            </a:r>
            <a:r>
              <a:rPr lang="ar-SY" sz="2400" dirty="0" smtClean="0"/>
              <a:t>بعدها يتم فحص الإطباق و أي تغييرات في الإطباق تدل على كسور في الفكين أو كسور </a:t>
            </a:r>
            <a:r>
              <a:rPr lang="ar-SY" sz="2400" dirty="0" err="1" smtClean="0"/>
              <a:t>سنخية</a:t>
            </a:r>
            <a:r>
              <a:rPr lang="ar-SY" sz="2400" dirty="0" smtClean="0"/>
              <a:t> .</a:t>
            </a:r>
          </a:p>
          <a:p>
            <a:pPr algn="just" rtl="1"/>
            <a:r>
              <a:rPr lang="ar-SY" sz="2400" dirty="0" smtClean="0"/>
              <a:t>للتأكد من وجود كسر في جسم الفك السفلي يتم مسك طرفي الفك السفلي و التحريك على طرفي الكسر للتأكد من وجود كسر فك سفلي .</a:t>
            </a:r>
          </a:p>
          <a:p>
            <a:pPr algn="just" rtl="1"/>
            <a:endParaRPr lang="ar-SY" sz="2400" dirty="0" smtClean="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a:t>الفحص داخل الفم </a:t>
            </a:r>
            <a:endParaRPr lang="en-US" dirty="0"/>
          </a:p>
        </p:txBody>
      </p:sp>
      <p:sp>
        <p:nvSpPr>
          <p:cNvPr id="3" name="عنصر نائب للمحتوى 2"/>
          <p:cNvSpPr>
            <a:spLocks noGrp="1"/>
          </p:cNvSpPr>
          <p:nvPr>
            <p:ph sz="quarter" idx="13"/>
          </p:nvPr>
        </p:nvSpPr>
        <p:spPr>
          <a:xfrm>
            <a:off x="457200" y="2204864"/>
            <a:ext cx="8229600" cy="3921299"/>
          </a:xfrm>
        </p:spPr>
        <p:txBody>
          <a:bodyPr>
            <a:normAutofit/>
          </a:bodyPr>
          <a:lstStyle/>
          <a:p>
            <a:pPr algn="just" rtl="1"/>
            <a:r>
              <a:rPr lang="ar-SY" sz="3200" dirty="0" smtClean="0"/>
              <a:t>يتم مسك الفك العلوي بالإبهام و السبابة و التحريك للأمام و الخلف للتأكد من وجود كسر فك علوي مع الانتباه لمستوى الحركة و ذلك لتمييز كسر الفك العلوي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8"/>
          <p:cNvSpPr>
            <a:spLocks noGrp="1"/>
          </p:cNvSpPr>
          <p:nvPr>
            <p:ph type="title"/>
          </p:nvPr>
        </p:nvSpPr>
        <p:spPr>
          <a:xfrm>
            <a:off x="539552" y="476672"/>
            <a:ext cx="8229600" cy="1143000"/>
          </a:xfrm>
        </p:spPr>
        <p:txBody>
          <a:bodyPr>
            <a:normAutofit/>
          </a:bodyPr>
          <a:lstStyle/>
          <a:p>
            <a:pPr algn="ctr" rtl="1"/>
            <a:r>
              <a:rPr lang="ar-SY" sz="4400" dirty="0" smtClean="0"/>
              <a:t>فحص حركة الفك العلوي</a:t>
            </a:r>
            <a:endParaRPr lang="en-US" sz="4400" dirty="0"/>
          </a:p>
        </p:txBody>
      </p:sp>
      <p:pic>
        <p:nvPicPr>
          <p:cNvPr id="3074" name="Picture 2"/>
          <p:cNvPicPr>
            <a:picLocks noGrp="1" noChangeAspect="1" noChangeArrowheads="1"/>
          </p:cNvPicPr>
          <p:nvPr>
            <p:ph sz="quarter" idx="13"/>
          </p:nvPr>
        </p:nvPicPr>
        <p:blipFill>
          <a:blip r:embed="rId2" cstate="print">
            <a:lum bright="-36000" contrast="52000"/>
            <a:extLst>
              <a:ext uri="{28A0092B-C50C-407E-A947-70E740481C1C}">
                <a14:useLocalDpi xmlns="" xmlns:a14="http://schemas.microsoft.com/office/drawing/2010/main" val="0"/>
              </a:ext>
            </a:extLst>
          </a:blip>
          <a:stretch>
            <a:fillRect/>
          </a:stretch>
        </p:blipFill>
        <p:spPr bwMode="auto">
          <a:xfrm>
            <a:off x="1458718" y="1600200"/>
            <a:ext cx="6226564"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7354337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a:r>
              <a:rPr lang="ar-SY" sz="3200" b="1" dirty="0" smtClean="0"/>
              <a:t>مقدمة :</a:t>
            </a:r>
            <a:endParaRPr lang="en-US" sz="3200" b="1" dirty="0"/>
          </a:p>
        </p:txBody>
      </p:sp>
      <p:sp>
        <p:nvSpPr>
          <p:cNvPr id="3" name="عنصر نائب للمحتوى 2"/>
          <p:cNvSpPr>
            <a:spLocks noGrp="1"/>
          </p:cNvSpPr>
          <p:nvPr>
            <p:ph sz="quarter" idx="13"/>
          </p:nvPr>
        </p:nvSpPr>
        <p:spPr>
          <a:xfrm>
            <a:off x="457200" y="1988840"/>
            <a:ext cx="8229600" cy="4137323"/>
          </a:xfrm>
        </p:spPr>
        <p:txBody>
          <a:bodyPr>
            <a:normAutofit/>
          </a:bodyPr>
          <a:lstStyle/>
          <a:p>
            <a:pPr algn="just" rtl="1"/>
            <a:r>
              <a:rPr lang="ar-SA" sz="2800" dirty="0" smtClean="0"/>
              <a:t>تحتل الأذيات الوجهية الفكية ما يقارب </a:t>
            </a:r>
            <a:r>
              <a:rPr lang="en-US" sz="2800" dirty="0" smtClean="0"/>
              <a:t>4</a:t>
            </a:r>
            <a:r>
              <a:rPr lang="ar-SA" sz="2800" dirty="0" smtClean="0"/>
              <a:t>% من مجموع الأذيات</a:t>
            </a:r>
            <a:r>
              <a:rPr lang="ar-SY" sz="2800" dirty="0" smtClean="0"/>
              <a:t> .</a:t>
            </a:r>
          </a:p>
          <a:p>
            <a:pPr algn="just" rtl="1"/>
            <a:r>
              <a:rPr lang="ar-SY" sz="2800" dirty="0" smtClean="0"/>
              <a:t>تشكل معالجة الأذيات الوجهية الفكية جزءا لا يتجزأ من البروتوكول العلاجي للرضوض بشكل عام .</a:t>
            </a:r>
          </a:p>
          <a:p>
            <a:pPr algn="just" rtl="1"/>
            <a:r>
              <a:rPr lang="ar-SY" sz="2800" dirty="0" smtClean="0"/>
              <a:t>و تكتسب هذه الرضوض خصوصيتها من كونها قريبة من بعض التراكيب الحيوية الهامة مثل الدماغ </a:t>
            </a:r>
            <a:r>
              <a:rPr lang="en-US" sz="2800" dirty="0" smtClean="0"/>
              <a:t>.</a:t>
            </a:r>
            <a:endParaRPr lang="ar-SY" sz="2800" dirty="0" smtClean="0"/>
          </a:p>
          <a:p>
            <a:pPr algn="just" rtl="1"/>
            <a:r>
              <a:rPr lang="ar-SY" sz="2800" dirty="0" smtClean="0"/>
              <a:t> كما تساهم في تشكيل الطرق التنفسية العلوية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npo00005f"/>
          <p:cNvPicPr>
            <a:picLocks noChangeAspect="1" noChangeArrowheads="1"/>
          </p:cNvPicPr>
          <p:nvPr/>
        </p:nvPicPr>
        <p:blipFill>
          <a:blip r:embed="rId2" cstate="print"/>
          <a:srcRect/>
          <a:stretch>
            <a:fillRect/>
          </a:stretch>
        </p:blipFill>
        <p:spPr bwMode="auto">
          <a:xfrm>
            <a:off x="1244600" y="1779588"/>
            <a:ext cx="3273425" cy="3187700"/>
          </a:xfrm>
          <a:prstGeom prst="rect">
            <a:avLst/>
          </a:prstGeom>
          <a:noFill/>
          <a:ln w="9525">
            <a:noFill/>
            <a:miter lim="800000"/>
            <a:headEnd type="none" w="sm" len="sm"/>
            <a:tailEnd type="none" w="sm" len="sm"/>
          </a:ln>
          <a:effectLst/>
        </p:spPr>
      </p:pic>
      <p:pic>
        <p:nvPicPr>
          <p:cNvPr id="5" name="Picture 4" descr="npo000061"/>
          <p:cNvPicPr>
            <a:picLocks noChangeAspect="1" noChangeArrowheads="1"/>
          </p:cNvPicPr>
          <p:nvPr/>
        </p:nvPicPr>
        <p:blipFill>
          <a:blip r:embed="rId3" cstate="print"/>
          <a:srcRect/>
          <a:stretch>
            <a:fillRect/>
          </a:stretch>
        </p:blipFill>
        <p:spPr bwMode="auto">
          <a:xfrm>
            <a:off x="4710113" y="1816100"/>
            <a:ext cx="3225800" cy="3151188"/>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Y" dirty="0" smtClean="0"/>
              <a:t>مسك طرفي الكسر للتحقق من وجود حركة في مكان الكسر</a:t>
            </a:r>
            <a:br>
              <a:rPr lang="ar-SY" dirty="0" smtClean="0"/>
            </a:br>
            <a:endParaRPr lang="en-US" dirty="0"/>
          </a:p>
        </p:txBody>
      </p:sp>
      <p:pic>
        <p:nvPicPr>
          <p:cNvPr id="4" name="Picture 5" descr="C:\DOCUME~1\KSVAND~1\LOCALS~1\Temp\npo00001f.tmp"/>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1590969"/>
            <a:ext cx="6120680" cy="42844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7776166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الفحص الشعاعي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800" dirty="0" smtClean="0"/>
              <a:t>يتضمن الفحص الشعاعي للوجه و الفكين غالبا التصوير البسيط و الطبقي المحوري </a:t>
            </a:r>
            <a:r>
              <a:rPr lang="en-US" sz="2800" dirty="0" smtClean="0"/>
              <a:t>CT</a:t>
            </a:r>
            <a:r>
              <a:rPr lang="ar-SY" sz="2800" dirty="0" smtClean="0"/>
              <a:t> و </a:t>
            </a:r>
            <a:r>
              <a:rPr lang="en-US" sz="2800" dirty="0" smtClean="0"/>
              <a:t>CT 3D</a:t>
            </a:r>
            <a:r>
              <a:rPr lang="ar-SY" sz="2800" dirty="0" smtClean="0"/>
              <a:t> . </a:t>
            </a:r>
            <a:endParaRPr lang="en-US" sz="2800" dirty="0" smtClean="0"/>
          </a:p>
          <a:p>
            <a:pPr algn="just" rtl="1"/>
            <a:r>
              <a:rPr lang="ar-SY" sz="2800" dirty="0" smtClean="0"/>
              <a:t>يفيد التصوير الشعاعي في تحديد حجم الإصابة و وضع خطة معالجة .</a:t>
            </a:r>
            <a:endParaRPr lang="ar-SY" sz="2800" dirty="0"/>
          </a:p>
          <a:p>
            <a:pPr algn="just" rtl="1"/>
            <a:r>
              <a:rPr lang="ar-SY" sz="2800" dirty="0" smtClean="0"/>
              <a:t>عادة ما يتم طلب طبقي محوري بمقاطع محورية و </a:t>
            </a:r>
            <a:r>
              <a:rPr lang="ar-SY" sz="2800" dirty="0" err="1" smtClean="0"/>
              <a:t>جبهية</a:t>
            </a:r>
            <a:r>
              <a:rPr lang="ar-SY" sz="2800" dirty="0" smtClean="0"/>
              <a:t> مع تشكيل ثلاثي أبعاد و ذلك في حالات الكسور المتعددة في الوجه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8229600" cy="1143000"/>
          </a:xfrm>
        </p:spPr>
        <p:txBody>
          <a:bodyPr>
            <a:normAutofit/>
          </a:bodyPr>
          <a:lstStyle/>
          <a:p>
            <a:pPr algn="ctr"/>
            <a:r>
              <a:rPr lang="ar-SY" sz="3600" b="1" dirty="0" smtClean="0"/>
              <a:t>صورة طبقي محوري ثلاثي الأبعاد </a:t>
            </a:r>
            <a:endParaRPr lang="en-US" sz="3600" b="1" dirty="0"/>
          </a:p>
        </p:txBody>
      </p:sp>
      <p:pic>
        <p:nvPicPr>
          <p:cNvPr id="4" name="عنصر نائب للمحتوى 3"/>
          <p:cNvPicPr>
            <a:picLocks noGrp="1" noChangeAspect="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4788024" y="1340768"/>
            <a:ext cx="4114800" cy="4114800"/>
          </a:xfrm>
        </p:spPr>
      </p:pic>
      <p:pic>
        <p:nvPicPr>
          <p:cNvPr id="5" name="صورة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3528" y="1772816"/>
            <a:ext cx="4104456" cy="4409728"/>
          </a:xfrm>
          <a:prstGeom prst="rect">
            <a:avLst/>
          </a:prstGeom>
        </p:spPr>
      </p:pic>
    </p:spTree>
    <p:extLst>
      <p:ext uri="{BB962C8B-B14F-4D97-AF65-F5344CB8AC3E}">
        <p14:creationId xmlns="" xmlns:p14="http://schemas.microsoft.com/office/powerpoint/2010/main" val="5362675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محتوى 7"/>
          <p:cNvPicPr>
            <a:picLocks noGrp="1" noChangeAspect="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609600" y="1790700"/>
            <a:ext cx="3733800" cy="3733800"/>
          </a:xfrm>
        </p:spPr>
      </p:pic>
      <p:pic>
        <p:nvPicPr>
          <p:cNvPr id="7" name="عنصر نائب للمحتوى 6"/>
          <p:cNvPicPr>
            <a:picLocks noGrp="1" noChangeAspect="1"/>
          </p:cNvPicPr>
          <p:nvPr>
            <p:ph sz="quarter" idx="14"/>
          </p:nvPr>
        </p:nvPicPr>
        <p:blipFill>
          <a:blip r:embed="rId3" cstate="print">
            <a:extLst>
              <a:ext uri="{28A0092B-C50C-407E-A947-70E740481C1C}">
                <a14:useLocalDpi xmlns="" xmlns:a14="http://schemas.microsoft.com/office/drawing/2010/main" val="0"/>
              </a:ext>
            </a:extLst>
          </a:blip>
          <a:stretch>
            <a:fillRect/>
          </a:stretch>
        </p:blipFill>
        <p:spPr>
          <a:xfrm>
            <a:off x="4800600" y="1790700"/>
            <a:ext cx="3733800" cy="3733800"/>
          </a:xfrm>
        </p:spPr>
      </p:pic>
      <p:sp>
        <p:nvSpPr>
          <p:cNvPr id="4" name="عنوان 3"/>
          <p:cNvSpPr>
            <a:spLocks noGrp="1"/>
          </p:cNvSpPr>
          <p:nvPr>
            <p:ph type="title"/>
          </p:nvPr>
        </p:nvSpPr>
        <p:spPr/>
        <p:txBody>
          <a:bodyPr/>
          <a:lstStyle/>
          <a:p>
            <a:endParaRPr lang="en-US"/>
          </a:p>
        </p:txBody>
      </p:sp>
    </p:spTree>
    <p:extLst>
      <p:ext uri="{BB962C8B-B14F-4D97-AF65-F5344CB8AC3E}">
        <p14:creationId xmlns="" xmlns:p14="http://schemas.microsoft.com/office/powerpoint/2010/main" val="30615063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2400" dirty="0" smtClean="0"/>
              <a:t>مثال :</a:t>
            </a:r>
          </a:p>
          <a:p>
            <a:pPr algn="just" rtl="1"/>
            <a:r>
              <a:rPr lang="ar-SY" sz="2400" dirty="0" smtClean="0"/>
              <a:t>في </a:t>
            </a:r>
            <a:r>
              <a:rPr lang="ar-SY" sz="2400" dirty="0"/>
              <a:t>حالات كسور الفك السفلي يطلب صورة خلفية أمامية للجمجمة و صورة </a:t>
            </a:r>
            <a:r>
              <a:rPr lang="ar-SY" sz="2400" dirty="0" err="1"/>
              <a:t>بانورامية</a:t>
            </a:r>
            <a:r>
              <a:rPr lang="ar-SY" sz="2400" dirty="0"/>
              <a:t> للفكين .</a:t>
            </a:r>
          </a:p>
          <a:p>
            <a:pPr algn="just" rtl="1"/>
            <a:r>
              <a:rPr lang="ar-SY" sz="2400" dirty="0"/>
              <a:t>في حالات كسور العظم الوجني يطلب صورة قاعدية للجمجمة و صورة أنفية </a:t>
            </a:r>
            <a:r>
              <a:rPr lang="ar-SY" sz="2400" dirty="0" err="1"/>
              <a:t>ذقنية</a:t>
            </a:r>
            <a:r>
              <a:rPr lang="ar-SY" sz="2400" dirty="0"/>
              <a:t> ( </a:t>
            </a:r>
            <a:r>
              <a:rPr lang="en-US" sz="2400" dirty="0"/>
              <a:t>Water’s View</a:t>
            </a:r>
            <a:r>
              <a:rPr lang="ar-SY" sz="2400" dirty="0"/>
              <a:t> ) .</a:t>
            </a:r>
          </a:p>
          <a:p>
            <a:pPr algn="just" rtl="1"/>
            <a:r>
              <a:rPr lang="ar-SY" sz="2400" dirty="0" smtClean="0"/>
              <a:t>كسور عظام الأنف يتم طلب صورة جذر أنف .</a:t>
            </a:r>
          </a:p>
          <a:p>
            <a:pPr algn="just" rtl="1"/>
            <a:r>
              <a:rPr lang="ar-SY" sz="2400" dirty="0" smtClean="0"/>
              <a:t>كسور الفك العلوي ( </a:t>
            </a:r>
            <a:r>
              <a:rPr lang="en-US" sz="2400" dirty="0" err="1" smtClean="0"/>
              <a:t>Lefort</a:t>
            </a:r>
            <a:r>
              <a:rPr lang="ar-SY" sz="2400" dirty="0"/>
              <a:t> </a:t>
            </a:r>
            <a:r>
              <a:rPr lang="ar-SY" sz="2400" dirty="0" smtClean="0"/>
              <a:t>) يتم تمييزها سريريا أكثر من الصور الشعاعية </a:t>
            </a:r>
            <a:endParaRPr lang="en-US" sz="24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rtl="1"/>
            <a:r>
              <a:rPr lang="ar-SY" sz="3200" dirty="0" smtClean="0"/>
              <a:t>  صورة قاعدية للجمجمة               صورة أنفية </a:t>
            </a:r>
            <a:r>
              <a:rPr lang="ar-SY" sz="3200" dirty="0" err="1" smtClean="0"/>
              <a:t>ذقنية</a:t>
            </a:r>
            <a:r>
              <a:rPr lang="ar-SY" sz="3200" dirty="0" smtClean="0"/>
              <a:t> </a:t>
            </a:r>
            <a:endParaRPr lang="en-US" sz="3200" dirty="0"/>
          </a:p>
        </p:txBody>
      </p:sp>
      <p:pic>
        <p:nvPicPr>
          <p:cNvPr id="7170" name="Picture 2"/>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1975727"/>
            <a:ext cx="3458820" cy="438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9992" y="2727409"/>
            <a:ext cx="3914775" cy="288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466542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algn="ctr" rtl="1"/>
            <a:r>
              <a:rPr lang="ar-SY" sz="2800" b="1" dirty="0" smtClean="0"/>
              <a:t>صورة </a:t>
            </a:r>
            <a:r>
              <a:rPr lang="ar-SY" sz="2800" b="1" dirty="0" err="1" smtClean="0"/>
              <a:t>بانورامية</a:t>
            </a:r>
            <a:r>
              <a:rPr lang="ar-SY" sz="2800" b="1" dirty="0" smtClean="0"/>
              <a:t> للفك السفلي توضح كسر زاوية و رأد أيسر متفتت نتيجة طلق ناري </a:t>
            </a:r>
            <a:endParaRPr lang="en-US" sz="2800" b="1" dirty="0"/>
          </a:p>
        </p:txBody>
      </p:sp>
      <p:pic>
        <p:nvPicPr>
          <p:cNvPr id="4" name="عنصر نائب للمحتوى 3"/>
          <p:cNvPicPr>
            <a:picLocks noGrp="1" noChangeAspect="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1828800" y="1600200"/>
            <a:ext cx="5486400" cy="4114800"/>
          </a:xfrm>
        </p:spPr>
      </p:pic>
    </p:spTree>
    <p:extLst>
      <p:ext uri="{BB962C8B-B14F-4D97-AF65-F5344CB8AC3E}">
        <p14:creationId xmlns="" xmlns:p14="http://schemas.microsoft.com/office/powerpoint/2010/main" val="23816992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1828800" y="1600200"/>
            <a:ext cx="5486400" cy="4114800"/>
          </a:xfrm>
        </p:spPr>
      </p:pic>
    </p:spTree>
    <p:extLst>
      <p:ext uri="{BB962C8B-B14F-4D97-AF65-F5344CB8AC3E}">
        <p14:creationId xmlns="" xmlns:p14="http://schemas.microsoft.com/office/powerpoint/2010/main" val="34012679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27088" y="620713"/>
            <a:ext cx="7772400" cy="1143000"/>
          </a:xfrm>
        </p:spPr>
        <p:txBody>
          <a:bodyPr/>
          <a:lstStyle/>
          <a:p>
            <a:pPr algn="ctr" rtl="1" eaLnBrk="1" hangingPunct="1"/>
            <a:r>
              <a:rPr lang="ar-SA" sz="5400" i="1" dirty="0" smtClean="0">
                <a:solidFill>
                  <a:srgbClr val="FFFF66"/>
                </a:solidFill>
                <a:cs typeface="Times New Roman" pitchFamily="18" charset="0"/>
              </a:rPr>
              <a:t>توزع الإصابة</a:t>
            </a:r>
            <a:endParaRPr lang="en-US" sz="5400" i="1" dirty="0" smtClean="0">
              <a:solidFill>
                <a:srgbClr val="FFFF66"/>
              </a:solidFill>
              <a:cs typeface="Times New Roman" pitchFamily="18" charset="0"/>
            </a:endParaRPr>
          </a:p>
        </p:txBody>
      </p:sp>
      <p:sp>
        <p:nvSpPr>
          <p:cNvPr id="15363" name="Rectangle 3"/>
          <p:cNvSpPr>
            <a:spLocks noGrp="1" noChangeArrowheads="1"/>
          </p:cNvSpPr>
          <p:nvPr>
            <p:ph sz="quarter" idx="13"/>
          </p:nvPr>
        </p:nvSpPr>
        <p:spPr>
          <a:xfrm>
            <a:off x="71438" y="1981200"/>
            <a:ext cx="8964612" cy="4114800"/>
          </a:xfrm>
        </p:spPr>
        <p:txBody>
          <a:bodyPr>
            <a:normAutofit/>
          </a:bodyPr>
          <a:lstStyle/>
          <a:p>
            <a:pPr algn="just" rtl="1" eaLnBrk="1" hangingPunct="1">
              <a:buFontTx/>
              <a:buNone/>
            </a:pPr>
            <a:r>
              <a:rPr lang="ar-SA" sz="2800" b="1" u="sng" dirty="0" smtClean="0">
                <a:solidFill>
                  <a:srgbClr val="FFFF66"/>
                </a:solidFill>
              </a:rPr>
              <a:t>1- </a:t>
            </a:r>
            <a:r>
              <a:rPr lang="ar-SY" sz="2800" b="1" u="sng" dirty="0" smtClean="0">
                <a:solidFill>
                  <a:srgbClr val="FFFF66"/>
                </a:solidFill>
              </a:rPr>
              <a:t>على</a:t>
            </a:r>
            <a:r>
              <a:rPr lang="ar-SA" sz="2800" b="1" u="sng" dirty="0" smtClean="0">
                <a:solidFill>
                  <a:srgbClr val="FFFF66"/>
                </a:solidFill>
              </a:rPr>
              <a:t> مستوى النسج الرخوة :</a:t>
            </a:r>
            <a:r>
              <a:rPr lang="ar-SA" sz="2800" b="1" u="sng" dirty="0" smtClean="0">
                <a:solidFill>
                  <a:srgbClr val="FFFFCC"/>
                </a:solidFill>
              </a:rPr>
              <a:t> </a:t>
            </a:r>
          </a:p>
          <a:p>
            <a:pPr algn="just" rtl="1" eaLnBrk="1" hangingPunct="1">
              <a:buFontTx/>
              <a:buNone/>
            </a:pPr>
            <a:r>
              <a:rPr lang="ar-SA" sz="2800" b="1" dirty="0" smtClean="0">
                <a:solidFill>
                  <a:srgbClr val="FFFFCC"/>
                </a:solidFill>
              </a:rPr>
              <a:t>( جلد - عضلات ) وهذه تزيد بمرتين عن </a:t>
            </a:r>
            <a:r>
              <a:rPr lang="ar-SA" sz="2800" b="1" dirty="0" err="1" smtClean="0">
                <a:solidFill>
                  <a:srgbClr val="FFFFCC"/>
                </a:solidFill>
              </a:rPr>
              <a:t>الأذيات</a:t>
            </a:r>
            <a:r>
              <a:rPr lang="ar-SA" sz="2800" b="1" dirty="0" smtClean="0">
                <a:solidFill>
                  <a:srgbClr val="FFFFCC"/>
                </a:solidFill>
              </a:rPr>
              <a:t> التي تصيب النسج والعظام  معاً .وتعادل </a:t>
            </a:r>
            <a:r>
              <a:rPr lang="en-US" sz="2800" b="1" dirty="0" smtClean="0">
                <a:solidFill>
                  <a:srgbClr val="FFFFCC"/>
                </a:solidFill>
              </a:rPr>
              <a:t>70</a:t>
            </a:r>
            <a:r>
              <a:rPr lang="ar-SA" sz="2800" b="1" dirty="0" smtClean="0">
                <a:solidFill>
                  <a:srgbClr val="FFFFCC"/>
                </a:solidFill>
              </a:rPr>
              <a:t>% من مجموع الجروح التي يتعرض لها الوجه.</a:t>
            </a:r>
          </a:p>
          <a:p>
            <a:pPr algn="just" rtl="1" eaLnBrk="1" hangingPunct="1">
              <a:buFontTx/>
              <a:buNone/>
            </a:pPr>
            <a:endParaRPr lang="ar-SA" sz="2800" b="1" dirty="0" smtClean="0">
              <a:solidFill>
                <a:srgbClr val="FFFFCC"/>
              </a:solidFill>
            </a:endParaRPr>
          </a:p>
          <a:p>
            <a:pPr algn="just" rtl="1" eaLnBrk="1" hangingPunct="1">
              <a:buFontTx/>
              <a:buNone/>
            </a:pPr>
            <a:r>
              <a:rPr lang="ar-SA" sz="2800" b="1" dirty="0" smtClean="0">
                <a:solidFill>
                  <a:srgbClr val="CCFF99"/>
                </a:solidFill>
              </a:rPr>
              <a:t>  * تتطلب مثل هذه </a:t>
            </a:r>
            <a:r>
              <a:rPr lang="ar-SA" sz="2800" b="1" dirty="0" err="1" smtClean="0">
                <a:solidFill>
                  <a:srgbClr val="CCFF99"/>
                </a:solidFill>
              </a:rPr>
              <a:t>الأذيات</a:t>
            </a:r>
            <a:r>
              <a:rPr lang="ar-SA" sz="2800" b="1" dirty="0" smtClean="0">
                <a:solidFill>
                  <a:srgbClr val="CCFF99"/>
                </a:solidFill>
              </a:rPr>
              <a:t> عناية ورعاية شديدتين.</a:t>
            </a:r>
            <a:endParaRPr lang="en-US" sz="2800" b="1" dirty="0" smtClean="0">
              <a:solidFill>
                <a:srgbClr val="CCFF99"/>
              </a:solidFill>
            </a:endParaRPr>
          </a:p>
        </p:txBody>
      </p:sp>
    </p:spTree>
    <p:extLst>
      <p:ext uri="{BB962C8B-B14F-4D97-AF65-F5344CB8AC3E}">
        <p14:creationId xmlns="" xmlns:p14="http://schemas.microsoft.com/office/powerpoint/2010/main" val="1826428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iterate type="lt">
                                    <p:tmPct val="0"/>
                                  </p:iterate>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fltVal val="0"/>
                                          </p:val>
                                        </p:tav>
                                        <p:tav tm="100000">
                                          <p:val>
                                            <p:strVal val="#ppt_w"/>
                                          </p:val>
                                        </p:tav>
                                      </p:tavLst>
                                    </p:anim>
                                    <p:anim calcmode="lin" valueType="num">
                                      <p:cBhvr>
                                        <p:cTn id="8" dur="1000" fill="hold"/>
                                        <p:tgtEl>
                                          <p:spTgt spid="15362"/>
                                        </p:tgtEl>
                                        <p:attrNameLst>
                                          <p:attrName>ppt_h</p:attrName>
                                        </p:attrNameLst>
                                      </p:cBhvr>
                                      <p:tavLst>
                                        <p:tav tm="0">
                                          <p:val>
                                            <p:fltVal val="0"/>
                                          </p:val>
                                        </p:tav>
                                        <p:tav tm="100000">
                                          <p:val>
                                            <p:strVal val="#ppt_h"/>
                                          </p:val>
                                        </p:tav>
                                      </p:tavLst>
                                    </p:anim>
                                    <p:anim calcmode="lin" valueType="num">
                                      <p:cBhvr>
                                        <p:cTn id="9" dur="1000" fill="hold"/>
                                        <p:tgtEl>
                                          <p:spTgt spid="15362"/>
                                        </p:tgtEl>
                                        <p:attrNameLst>
                                          <p:attrName>style.rotation</p:attrName>
                                        </p:attrNameLst>
                                      </p:cBhvr>
                                      <p:tavLst>
                                        <p:tav tm="0">
                                          <p:val>
                                            <p:fltVal val="360"/>
                                          </p:val>
                                        </p:tav>
                                        <p:tav tm="100000">
                                          <p:val>
                                            <p:fltVal val="0"/>
                                          </p:val>
                                        </p:tav>
                                      </p:tavLst>
                                    </p:anim>
                                    <p:animEffect transition="in" filter="fade">
                                      <p:cBhvr>
                                        <p:cTn id="10" dur="1000"/>
                                        <p:tgtEl>
                                          <p:spTgt spid="15362"/>
                                        </p:tgtEl>
                                      </p:cBhvr>
                                    </p:animEffect>
                                  </p:childTnLst>
                                </p:cTn>
                              </p:par>
                              <p:par>
                                <p:cTn id="11" presetID="55" presetClass="entr" presetSubtype="0" fill="hold" nodeType="with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 calcmode="lin" valueType="num">
                                      <p:cBhvr>
                                        <p:cTn id="13" dur="1000" fill="hold"/>
                                        <p:tgtEl>
                                          <p:spTgt spid="1536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536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5363">
                                            <p:txEl>
                                              <p:pRg st="0" end="0"/>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 calcmode="lin" valueType="num">
                                      <p:cBhvr>
                                        <p:cTn id="18" dur="1000" fill="hold"/>
                                        <p:tgtEl>
                                          <p:spTgt spid="15363">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15363">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15363">
                                            <p:txEl>
                                              <p:pRg st="1" end="1"/>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anim calcmode="lin" valueType="num">
                                      <p:cBhvr>
                                        <p:cTn id="23" dur="1000" fill="hold"/>
                                        <p:tgtEl>
                                          <p:spTgt spid="15363">
                                            <p:txEl>
                                              <p:pRg st="3" end="3"/>
                                            </p:txEl>
                                          </p:spTgt>
                                        </p:tgtEl>
                                        <p:attrNameLst>
                                          <p:attrName>ppt_w</p:attrName>
                                        </p:attrNameLst>
                                      </p:cBhvr>
                                      <p:tavLst>
                                        <p:tav tm="0">
                                          <p:val>
                                            <p:strVal val="#ppt_w*0.70"/>
                                          </p:val>
                                        </p:tav>
                                        <p:tav tm="100000">
                                          <p:val>
                                            <p:strVal val="#ppt_w"/>
                                          </p:val>
                                        </p:tav>
                                      </p:tavLst>
                                    </p:anim>
                                    <p:anim calcmode="lin" valueType="num">
                                      <p:cBhvr>
                                        <p:cTn id="24" dur="1000" fill="hold"/>
                                        <p:tgtEl>
                                          <p:spTgt spid="15363">
                                            <p:txEl>
                                              <p:pRg st="3" end="3"/>
                                            </p:txEl>
                                          </p:spTgt>
                                        </p:tgtEl>
                                        <p:attrNameLst>
                                          <p:attrName>ppt_h</p:attrName>
                                        </p:attrNameLst>
                                      </p:cBhvr>
                                      <p:tavLst>
                                        <p:tav tm="0">
                                          <p:val>
                                            <p:strVal val="#ppt_h"/>
                                          </p:val>
                                        </p:tav>
                                        <p:tav tm="100000">
                                          <p:val>
                                            <p:strVal val="#ppt_h"/>
                                          </p:val>
                                        </p:tav>
                                      </p:tavLst>
                                    </p:anim>
                                    <p:animEffect transition="in" filter="fade">
                                      <p:cBhvr>
                                        <p:cTn id="25" dur="10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endParaRPr lang="en-US" dirty="0"/>
          </a:p>
        </p:txBody>
      </p:sp>
      <p:sp>
        <p:nvSpPr>
          <p:cNvPr id="3" name="Content Placeholder 2"/>
          <p:cNvSpPr>
            <a:spLocks noGrp="1"/>
          </p:cNvSpPr>
          <p:nvPr>
            <p:ph sz="quarter" idx="13"/>
          </p:nvPr>
        </p:nvSpPr>
        <p:spPr/>
        <p:txBody>
          <a:bodyPr>
            <a:normAutofit/>
          </a:bodyPr>
          <a:lstStyle/>
          <a:p>
            <a:pPr algn="r" rtl="1"/>
            <a:r>
              <a:rPr lang="ar-SY" sz="2800" dirty="0" smtClean="0"/>
              <a:t>أهم أسباب الأذيات الوجهية الفكية :</a:t>
            </a:r>
          </a:p>
          <a:p>
            <a:pPr algn="r">
              <a:buFontTx/>
              <a:buNone/>
            </a:pPr>
            <a:r>
              <a:rPr lang="ar-SY" sz="2800" dirty="0" smtClean="0"/>
              <a:t>1- </a:t>
            </a:r>
            <a:r>
              <a:rPr lang="ar-SA" sz="2800" dirty="0" smtClean="0"/>
              <a:t>حوادث السقوط من شاهق.</a:t>
            </a:r>
          </a:p>
          <a:p>
            <a:pPr algn="r">
              <a:buFontTx/>
              <a:buNone/>
            </a:pPr>
            <a:r>
              <a:rPr lang="ar-SA" sz="2800" dirty="0" smtClean="0"/>
              <a:t>2- حوادث السير.</a:t>
            </a:r>
          </a:p>
          <a:p>
            <a:pPr algn="r">
              <a:buFontTx/>
              <a:buNone/>
            </a:pPr>
            <a:r>
              <a:rPr lang="ar-SA" sz="2800" dirty="0" smtClean="0"/>
              <a:t>3- الطلق الناري والانفجارات.</a:t>
            </a:r>
          </a:p>
          <a:p>
            <a:pPr algn="r">
              <a:buFontTx/>
              <a:buNone/>
            </a:pPr>
            <a:r>
              <a:rPr lang="ar-SA" sz="2800" dirty="0" smtClean="0"/>
              <a:t>4- الحروق الكيماوية للمنطقة الوجهية.</a:t>
            </a:r>
            <a:endParaRPr lang="en-US" sz="2800" dirty="0" smtClean="0"/>
          </a:p>
          <a:p>
            <a:pPr algn="r" rtl="1"/>
            <a:endParaRPr lang="en-US" sz="2800"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MG_000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188" y="476250"/>
            <a:ext cx="7802562"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276745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heel(4)">
                                      <p:cBhvr>
                                        <p:cTn id="7" dur="10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G_000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550" y="620713"/>
            <a:ext cx="6956425"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055283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amond(out)">
                                      <p:cBhvr>
                                        <p:cTn id="7"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MG_000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750" y="549275"/>
            <a:ext cx="7802563"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053975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barn(inHorizontal)">
                                      <p:cBhvr>
                                        <p:cTn id="7"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G_00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650" y="549275"/>
            <a:ext cx="7802563"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666658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checkerboard(across)">
                                      <p:cBhvr>
                                        <p:cTn id="7" dur="10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15888"/>
            <a:ext cx="7772400" cy="1143000"/>
          </a:xfrm>
        </p:spPr>
        <p:txBody>
          <a:bodyPr/>
          <a:lstStyle/>
          <a:p>
            <a:pPr algn="ctr" eaLnBrk="1" hangingPunct="1"/>
            <a:r>
              <a:rPr lang="ar-SA" sz="5400" i="1" smtClean="0">
                <a:solidFill>
                  <a:srgbClr val="FFFF66"/>
                </a:solidFill>
                <a:cs typeface="Times New Roman" pitchFamily="18" charset="0"/>
              </a:rPr>
              <a:t>توزع الإصابة</a:t>
            </a:r>
            <a:endParaRPr lang="en-US" sz="5400" i="1" smtClean="0">
              <a:solidFill>
                <a:srgbClr val="FFFF66"/>
              </a:solidFill>
              <a:cs typeface="Times New Roman" pitchFamily="18" charset="0"/>
            </a:endParaRPr>
          </a:p>
        </p:txBody>
      </p:sp>
      <p:sp>
        <p:nvSpPr>
          <p:cNvPr id="18435" name="Rectangle 3"/>
          <p:cNvSpPr>
            <a:spLocks noGrp="1" noChangeArrowheads="1"/>
          </p:cNvSpPr>
          <p:nvPr>
            <p:ph sz="quarter" idx="13"/>
          </p:nvPr>
        </p:nvSpPr>
        <p:spPr>
          <a:xfrm>
            <a:off x="107950" y="1484313"/>
            <a:ext cx="8928100" cy="4114800"/>
          </a:xfrm>
        </p:spPr>
        <p:txBody>
          <a:bodyPr>
            <a:normAutofit fontScale="92500"/>
          </a:bodyPr>
          <a:lstStyle/>
          <a:p>
            <a:pPr algn="just" rtl="1" eaLnBrk="1" hangingPunct="1">
              <a:buFontTx/>
              <a:buNone/>
            </a:pPr>
            <a:r>
              <a:rPr lang="ar-SA" sz="2800" b="1" u="sng" dirty="0" smtClean="0">
                <a:solidFill>
                  <a:srgbClr val="FFFF66"/>
                </a:solidFill>
              </a:rPr>
              <a:t>2- على مستوى عظام الوجه:</a:t>
            </a:r>
          </a:p>
          <a:p>
            <a:pPr algn="just" rtl="1" eaLnBrk="1" hangingPunct="1">
              <a:buFontTx/>
              <a:buNone/>
            </a:pPr>
            <a:r>
              <a:rPr lang="ar-SA" sz="2800" b="1" dirty="0" smtClean="0">
                <a:solidFill>
                  <a:srgbClr val="FFFFCC"/>
                </a:solidFill>
              </a:rPr>
              <a:t> و تشكل أذيات عظام الوجه والفكين :</a:t>
            </a:r>
          </a:p>
          <a:p>
            <a:pPr algn="just" rtl="1" eaLnBrk="1" hangingPunct="1">
              <a:buClr>
                <a:srgbClr val="FEA0F7"/>
              </a:buClr>
            </a:pPr>
            <a:r>
              <a:rPr lang="ar-SA" sz="2800" b="1" dirty="0" smtClean="0">
                <a:solidFill>
                  <a:srgbClr val="FFFFCC"/>
                </a:solidFill>
              </a:rPr>
              <a:t>الفك السفلي </a:t>
            </a:r>
            <a:r>
              <a:rPr lang="en-US" sz="2800" b="1" dirty="0" smtClean="0">
                <a:solidFill>
                  <a:srgbClr val="FFFFCC"/>
                </a:solidFill>
              </a:rPr>
              <a:t>58 </a:t>
            </a:r>
            <a:r>
              <a:rPr lang="ar-SA" sz="2800" b="1" dirty="0" smtClean="0">
                <a:solidFill>
                  <a:srgbClr val="FFFFCC"/>
                </a:solidFill>
              </a:rPr>
              <a:t> % .</a:t>
            </a:r>
          </a:p>
          <a:p>
            <a:pPr algn="just" rtl="1" eaLnBrk="1" hangingPunct="1">
              <a:buClr>
                <a:srgbClr val="FEA0F7"/>
              </a:buClr>
            </a:pPr>
            <a:r>
              <a:rPr lang="ar-SA" sz="2800" b="1" dirty="0" smtClean="0">
                <a:solidFill>
                  <a:srgbClr val="FFFFCC"/>
                </a:solidFill>
              </a:rPr>
              <a:t>الفك العلوي </a:t>
            </a:r>
            <a:r>
              <a:rPr lang="en-US" sz="2800" b="1" dirty="0" smtClean="0">
                <a:solidFill>
                  <a:srgbClr val="FFFFCC"/>
                </a:solidFill>
              </a:rPr>
              <a:t>  29</a:t>
            </a:r>
            <a:r>
              <a:rPr lang="ar-SA" sz="2800" b="1" dirty="0" smtClean="0">
                <a:solidFill>
                  <a:srgbClr val="FFFFCC"/>
                </a:solidFill>
              </a:rPr>
              <a:t>%  .</a:t>
            </a:r>
          </a:p>
          <a:p>
            <a:pPr algn="just" rtl="1" eaLnBrk="1" hangingPunct="1">
              <a:buClr>
                <a:srgbClr val="FEA0F7"/>
              </a:buClr>
            </a:pPr>
            <a:r>
              <a:rPr lang="ar-SA" sz="2800" b="1" dirty="0" smtClean="0">
                <a:solidFill>
                  <a:srgbClr val="FFFFCC"/>
                </a:solidFill>
              </a:rPr>
              <a:t>إصابة كلا الفكين </a:t>
            </a:r>
            <a:r>
              <a:rPr lang="en-US" sz="2800" b="1" dirty="0" smtClean="0">
                <a:solidFill>
                  <a:srgbClr val="FFFFCC"/>
                </a:solidFill>
              </a:rPr>
              <a:t>13</a:t>
            </a:r>
            <a:r>
              <a:rPr lang="ar-SA" sz="2800" b="1" dirty="0" smtClean="0">
                <a:solidFill>
                  <a:srgbClr val="FFFFCC"/>
                </a:solidFill>
              </a:rPr>
              <a:t> %  .</a:t>
            </a:r>
          </a:p>
          <a:p>
            <a:pPr algn="just" rtl="1" eaLnBrk="1" hangingPunct="1">
              <a:buClr>
                <a:srgbClr val="FEA0F7"/>
              </a:buClr>
              <a:buFontTx/>
              <a:buNone/>
            </a:pPr>
            <a:endParaRPr lang="en-US" sz="2800" b="1" dirty="0" smtClean="0">
              <a:solidFill>
                <a:srgbClr val="FFFFCC"/>
              </a:solidFill>
            </a:endParaRPr>
          </a:p>
          <a:p>
            <a:pPr algn="just" rtl="1" eaLnBrk="1" hangingPunct="1">
              <a:buClr>
                <a:srgbClr val="FEA0F7"/>
              </a:buClr>
              <a:buFontTx/>
              <a:buNone/>
            </a:pPr>
            <a:r>
              <a:rPr lang="ar-SA" sz="2800" b="1" dirty="0" smtClean="0">
                <a:solidFill>
                  <a:srgbClr val="FFFFCC"/>
                </a:solidFill>
              </a:rPr>
              <a:t>  </a:t>
            </a:r>
            <a:r>
              <a:rPr lang="ar-SA" sz="2800" b="1" dirty="0" smtClean="0">
                <a:solidFill>
                  <a:srgbClr val="CCFF99"/>
                </a:solidFill>
              </a:rPr>
              <a:t>*يجب أن تؤخذ هذه المعطيات بعين الاعتبار من أجل وضع الخطة العلاجية.</a:t>
            </a:r>
            <a:endParaRPr lang="en-US" sz="2800" b="1" dirty="0" smtClean="0">
              <a:solidFill>
                <a:srgbClr val="CCFF99"/>
              </a:solidFill>
            </a:endParaRPr>
          </a:p>
        </p:txBody>
      </p:sp>
    </p:spTree>
    <p:extLst>
      <p:ext uri="{BB962C8B-B14F-4D97-AF65-F5344CB8AC3E}">
        <p14:creationId xmlns="" xmlns:p14="http://schemas.microsoft.com/office/powerpoint/2010/main" val="26400689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1000" fill="hold"/>
                                        <p:tgtEl>
                                          <p:spTgt spid="18434"/>
                                        </p:tgtEl>
                                        <p:attrNameLst>
                                          <p:attrName>ppt_x</p:attrName>
                                        </p:attrNameLst>
                                      </p:cBhvr>
                                      <p:tavLst>
                                        <p:tav tm="0">
                                          <p:val>
                                            <p:strVal val="#ppt_x"/>
                                          </p:val>
                                        </p:tav>
                                        <p:tav tm="100000">
                                          <p:val>
                                            <p:strVal val="#ppt_x"/>
                                          </p:val>
                                        </p:tav>
                                      </p:tavLst>
                                    </p:anim>
                                    <p:anim calcmode="lin" valueType="num">
                                      <p:cBhvr additive="base">
                                        <p:cTn id="8" dur="1000" fill="hold"/>
                                        <p:tgtEl>
                                          <p:spTgt spid="18434"/>
                                        </p:tgtEl>
                                        <p:attrNameLst>
                                          <p:attrName>ppt_y</p:attrName>
                                        </p:attrNameLst>
                                      </p:cBhvr>
                                      <p:tavLst>
                                        <p:tav tm="0">
                                          <p:val>
                                            <p:strVal val="1+#ppt_h/2"/>
                                          </p:val>
                                        </p:tav>
                                        <p:tav tm="100000">
                                          <p:val>
                                            <p:strVal val="#ppt_y"/>
                                          </p:val>
                                        </p:tav>
                                      </p:tavLst>
                                    </p:anim>
                                  </p:childTnLst>
                                </p:cTn>
                              </p:par>
                              <p:par>
                                <p:cTn id="9" presetID="50" presetClass="entr" presetSubtype="0" decel="100000" fill="hold" nodeType="with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 calcmode="lin" valueType="num">
                                      <p:cBhvr>
                                        <p:cTn id="11" dur="1000" fill="hold"/>
                                        <p:tgtEl>
                                          <p:spTgt spid="18435">
                                            <p:txEl>
                                              <p:pRg st="0" end="0"/>
                                            </p:txEl>
                                          </p:spTgt>
                                        </p:tgtEl>
                                        <p:attrNameLst>
                                          <p:attrName>ppt_w</p:attrName>
                                        </p:attrNameLst>
                                      </p:cBhvr>
                                      <p:tavLst>
                                        <p:tav tm="0">
                                          <p:val>
                                            <p:strVal val="#ppt_w+.3"/>
                                          </p:val>
                                        </p:tav>
                                        <p:tav tm="100000">
                                          <p:val>
                                            <p:strVal val="#ppt_w"/>
                                          </p:val>
                                        </p:tav>
                                      </p:tavLst>
                                    </p:anim>
                                    <p:anim calcmode="lin" valueType="num">
                                      <p:cBhvr>
                                        <p:cTn id="12" dur="1000" fill="hold"/>
                                        <p:tgtEl>
                                          <p:spTgt spid="18435">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18435">
                                            <p:txEl>
                                              <p:pRg st="0" end="0"/>
                                            </p:txEl>
                                          </p:spTgt>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18435">
                                            <p:txEl>
                                              <p:pRg st="1" end="1"/>
                                            </p:txEl>
                                          </p:spTgt>
                                        </p:tgtEl>
                                        <p:attrNameLst>
                                          <p:attrName>style.visibility</p:attrName>
                                        </p:attrNameLst>
                                      </p:cBhvr>
                                      <p:to>
                                        <p:strVal val="visible"/>
                                      </p:to>
                                    </p:set>
                                    <p:anim calcmode="lin" valueType="num">
                                      <p:cBhvr>
                                        <p:cTn id="16" dur="1000" fill="hold"/>
                                        <p:tgtEl>
                                          <p:spTgt spid="18435">
                                            <p:txEl>
                                              <p:pRg st="1" end="1"/>
                                            </p:txEl>
                                          </p:spTgt>
                                        </p:tgtEl>
                                        <p:attrNameLst>
                                          <p:attrName>ppt_w</p:attrName>
                                        </p:attrNameLst>
                                      </p:cBhvr>
                                      <p:tavLst>
                                        <p:tav tm="0">
                                          <p:val>
                                            <p:strVal val="#ppt_w+.3"/>
                                          </p:val>
                                        </p:tav>
                                        <p:tav tm="100000">
                                          <p:val>
                                            <p:strVal val="#ppt_w"/>
                                          </p:val>
                                        </p:tav>
                                      </p:tavLst>
                                    </p:anim>
                                    <p:anim calcmode="lin" valueType="num">
                                      <p:cBhvr>
                                        <p:cTn id="17" dur="1000" fill="hold"/>
                                        <p:tgtEl>
                                          <p:spTgt spid="18435">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18435">
                                            <p:txEl>
                                              <p:pRg st="1" end="1"/>
                                            </p:txEl>
                                          </p:spTgt>
                                        </p:tgtEl>
                                      </p:cBhvr>
                                    </p:animEffect>
                                  </p:childTnLst>
                                </p:cTn>
                              </p:par>
                              <p:par>
                                <p:cTn id="19" presetID="17" presetClass="entr" presetSubtype="10" fill="hold" nodeType="with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 calcmode="lin" valueType="num">
                                      <p:cBhvr>
                                        <p:cTn id="21" dur="10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8435">
                                            <p:txEl>
                                              <p:pRg st="2" end="2"/>
                                            </p:txEl>
                                          </p:spTgt>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p:cTn id="25" dur="10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18435">
                                            <p:txEl>
                                              <p:pRg st="3" end="3"/>
                                            </p:txEl>
                                          </p:spTgt>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8435">
                                            <p:txEl>
                                              <p:pRg st="4" end="4"/>
                                            </p:txEl>
                                          </p:spTgt>
                                        </p:tgtEl>
                                        <p:attrNameLst>
                                          <p:attrName>style.visibility</p:attrName>
                                        </p:attrNameLst>
                                      </p:cBhvr>
                                      <p:to>
                                        <p:strVal val="visible"/>
                                      </p:to>
                                    </p:set>
                                    <p:anim calcmode="lin" valueType="num">
                                      <p:cBhvr>
                                        <p:cTn id="29" dur="10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18435">
                                            <p:txEl>
                                              <p:pRg st="4" end="4"/>
                                            </p:txEl>
                                          </p:spTgt>
                                        </p:tgtEl>
                                        <p:attrNameLst>
                                          <p:attrName>ppt_h</p:attrName>
                                        </p:attrNameLst>
                                      </p:cBhvr>
                                      <p:tavLst>
                                        <p:tav tm="0">
                                          <p:val>
                                            <p:strVal val="#ppt_h"/>
                                          </p:val>
                                        </p:tav>
                                        <p:tav tm="100000">
                                          <p:val>
                                            <p:strVal val="#ppt_h"/>
                                          </p:val>
                                        </p:tav>
                                      </p:tavLst>
                                    </p:anim>
                                  </p:childTnLst>
                                </p:cTn>
                              </p:par>
                              <p:par>
                                <p:cTn id="31" presetID="52" presetClass="entr" presetSubtype="0" fill="hold" nodeType="withEffect">
                                  <p:stCondLst>
                                    <p:cond delay="0"/>
                                  </p:stCondLst>
                                  <p:childTnLst>
                                    <p:set>
                                      <p:cBhvr>
                                        <p:cTn id="32" dur="1" fill="hold">
                                          <p:stCondLst>
                                            <p:cond delay="0"/>
                                          </p:stCondLst>
                                        </p:cTn>
                                        <p:tgtEl>
                                          <p:spTgt spid="18435">
                                            <p:txEl>
                                              <p:pRg st="6" end="6"/>
                                            </p:txEl>
                                          </p:spTgt>
                                        </p:tgtEl>
                                        <p:attrNameLst>
                                          <p:attrName>style.visibility</p:attrName>
                                        </p:attrNameLst>
                                      </p:cBhvr>
                                      <p:to>
                                        <p:strVal val="visible"/>
                                      </p:to>
                                    </p:set>
                                    <p:animScale>
                                      <p:cBhvr>
                                        <p:cTn id="33" dur="1000" decel="50000" fill="hold">
                                          <p:stCondLst>
                                            <p:cond delay="0"/>
                                          </p:stCondLst>
                                        </p:cTn>
                                        <p:tgtEl>
                                          <p:spTgt spid="1843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8435">
                                            <p:txEl>
                                              <p:pRg st="6" end="6"/>
                                            </p:txEl>
                                          </p:spTgt>
                                        </p:tgtEl>
                                        <p:attrNameLst>
                                          <p:attrName>ppt_x</p:attrName>
                                          <p:attrName>ppt_y</p:attrName>
                                        </p:attrNameLst>
                                      </p:cBhvr>
                                    </p:animMotion>
                                    <p:animEffect transition="in" filter="fade">
                                      <p:cBhvr>
                                        <p:cTn id="35" dur="10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ar-SA" b="1" i="1" smtClean="0">
                <a:solidFill>
                  <a:srgbClr val="FFFF66"/>
                </a:solidFill>
                <a:cs typeface="Times New Roman" pitchFamily="18" charset="0"/>
              </a:rPr>
              <a:t>الإصابات العامة المرافقة للمنطقة الوجهية</a:t>
            </a:r>
            <a:endParaRPr lang="en-US" b="1" i="1" smtClean="0">
              <a:solidFill>
                <a:srgbClr val="FFFF66"/>
              </a:solidFill>
              <a:cs typeface="Times New Roman" pitchFamily="18" charset="0"/>
            </a:endParaRPr>
          </a:p>
        </p:txBody>
      </p:sp>
      <p:sp>
        <p:nvSpPr>
          <p:cNvPr id="19459" name="Rectangle 3"/>
          <p:cNvSpPr>
            <a:spLocks noGrp="1" noChangeArrowheads="1"/>
          </p:cNvSpPr>
          <p:nvPr>
            <p:ph sz="quarter" idx="13"/>
          </p:nvPr>
        </p:nvSpPr>
        <p:spPr>
          <a:xfrm>
            <a:off x="395288" y="1700213"/>
            <a:ext cx="8229600" cy="4525962"/>
          </a:xfrm>
        </p:spPr>
        <p:txBody>
          <a:bodyPr/>
          <a:lstStyle/>
          <a:p>
            <a:pPr marL="609600" indent="-609600" algn="just" rtl="1" eaLnBrk="1" hangingPunct="1">
              <a:buFontTx/>
              <a:buAutoNum type="arabicPeriod"/>
            </a:pPr>
            <a:endParaRPr lang="ar-SA" sz="3600" b="1" dirty="0" smtClean="0">
              <a:solidFill>
                <a:schemeClr val="hlink"/>
              </a:solidFill>
              <a:cs typeface="Traditional Arabic" pitchFamily="2" charset="-78"/>
            </a:endParaRPr>
          </a:p>
          <a:p>
            <a:pPr marL="609600" indent="-609600" algn="just" rtl="1" eaLnBrk="1" hangingPunct="1">
              <a:buClr>
                <a:srgbClr val="FEA0F7"/>
              </a:buClr>
              <a:buFontTx/>
              <a:buAutoNum type="arabicPeriod"/>
            </a:pPr>
            <a:r>
              <a:rPr lang="ar-SA" sz="3600" b="1" dirty="0" smtClean="0">
                <a:solidFill>
                  <a:srgbClr val="FFFFCC"/>
                </a:solidFill>
                <a:cs typeface="Traditional Arabic" pitchFamily="2" charset="-78"/>
              </a:rPr>
              <a:t>أذيات أذن أنف حنجرة.</a:t>
            </a:r>
          </a:p>
          <a:p>
            <a:pPr marL="609600" indent="-609600" algn="just" rtl="1" eaLnBrk="1" hangingPunct="1">
              <a:buClr>
                <a:srgbClr val="FEA0F7"/>
              </a:buClr>
              <a:buFontTx/>
              <a:buAutoNum type="arabicPeriod"/>
            </a:pPr>
            <a:r>
              <a:rPr lang="ar-SA" sz="3600" b="1" dirty="0" smtClean="0">
                <a:solidFill>
                  <a:srgbClr val="FFFFCC"/>
                </a:solidFill>
                <a:cs typeface="Traditional Arabic" pitchFamily="2" charset="-78"/>
              </a:rPr>
              <a:t>أذيات على العنق.</a:t>
            </a:r>
          </a:p>
          <a:p>
            <a:pPr marL="609600" indent="-609600" algn="just" rtl="1" eaLnBrk="1" hangingPunct="1">
              <a:buClr>
                <a:srgbClr val="FEA0F7"/>
              </a:buClr>
              <a:buFontTx/>
              <a:buAutoNum type="arabicPeriod"/>
            </a:pPr>
            <a:r>
              <a:rPr lang="ar-SA" sz="3600" b="1" dirty="0" smtClean="0">
                <a:solidFill>
                  <a:srgbClr val="FFFFCC"/>
                </a:solidFill>
                <a:cs typeface="Traditional Arabic" pitchFamily="2" charset="-78"/>
              </a:rPr>
              <a:t>أذيات على العين والحجاج.</a:t>
            </a:r>
          </a:p>
          <a:p>
            <a:pPr marL="609600" indent="-609600" algn="just" rtl="1" eaLnBrk="1" hangingPunct="1">
              <a:buClr>
                <a:srgbClr val="FEA0F7"/>
              </a:buClr>
              <a:buFontTx/>
              <a:buAutoNum type="arabicPeriod"/>
            </a:pPr>
            <a:r>
              <a:rPr lang="ar-SA" sz="3600" b="1" dirty="0" smtClean="0">
                <a:solidFill>
                  <a:srgbClr val="FFFFCC"/>
                </a:solidFill>
                <a:cs typeface="Traditional Arabic" pitchFamily="2" charset="-78"/>
              </a:rPr>
              <a:t>النسبة الأقل  : </a:t>
            </a:r>
            <a:r>
              <a:rPr lang="ar-SA" sz="3600" b="1" dirty="0" smtClean="0">
                <a:solidFill>
                  <a:srgbClr val="CCFF99"/>
                </a:solidFill>
                <a:cs typeface="Traditional Arabic" pitchFamily="2" charset="-78"/>
              </a:rPr>
              <a:t>أذية وجهية +</a:t>
            </a:r>
            <a:r>
              <a:rPr lang="ar-SY" sz="3600" b="1" dirty="0" smtClean="0">
                <a:solidFill>
                  <a:srgbClr val="CCFF99"/>
                </a:solidFill>
                <a:cs typeface="Traditional Arabic" pitchFamily="2" charset="-78"/>
              </a:rPr>
              <a:t> </a:t>
            </a:r>
            <a:r>
              <a:rPr lang="ar-SA" sz="3600" b="1" dirty="0" smtClean="0">
                <a:solidFill>
                  <a:srgbClr val="CCFF99"/>
                </a:solidFill>
                <a:cs typeface="Traditional Arabic" pitchFamily="2" charset="-78"/>
              </a:rPr>
              <a:t>جسمية</a:t>
            </a:r>
            <a:r>
              <a:rPr lang="ar-SA" sz="3600" b="1" dirty="0" smtClean="0">
                <a:solidFill>
                  <a:srgbClr val="FFFFCC"/>
                </a:solidFill>
                <a:cs typeface="Traditional Arabic" pitchFamily="2" charset="-78"/>
              </a:rPr>
              <a:t> .</a:t>
            </a:r>
            <a:endParaRPr lang="en-US" sz="3600" b="1" dirty="0" smtClean="0">
              <a:solidFill>
                <a:srgbClr val="FFFFCC"/>
              </a:solidFill>
              <a:cs typeface="Traditional Arabic" pitchFamily="2" charset="-78"/>
            </a:endParaRPr>
          </a:p>
        </p:txBody>
      </p:sp>
    </p:spTree>
    <p:extLst>
      <p:ext uri="{BB962C8B-B14F-4D97-AF65-F5344CB8AC3E}">
        <p14:creationId xmlns="" xmlns:p14="http://schemas.microsoft.com/office/powerpoint/2010/main" val="36993428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p:cTn id="11" dur="10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19459">
                                            <p:txEl>
                                              <p:pRg st="1" end="1"/>
                                            </p:txEl>
                                          </p:spTgt>
                                        </p:tgtEl>
                                        <p:attrNameLst>
                                          <p:attrName>ppt_h</p:attrName>
                                        </p:attrNameLst>
                                      </p:cBhvr>
                                      <p:tavLst>
                                        <p:tav tm="0">
                                          <p:val>
                                            <p:fltVal val="0"/>
                                          </p:val>
                                        </p:tav>
                                        <p:tav tm="100000">
                                          <p:val>
                                            <p:strVal val="#ppt_h"/>
                                          </p:val>
                                        </p:tav>
                                      </p:tavLst>
                                    </p:anim>
                                    <p:anim calcmode="lin" valueType="num">
                                      <p:cBhvr>
                                        <p:cTn id="13" dur="1000" fill="hold"/>
                                        <p:tgtEl>
                                          <p:spTgt spid="19459">
                                            <p:txEl>
                                              <p:pRg st="1" end="1"/>
                                            </p:txEl>
                                          </p:spTgt>
                                        </p:tgtEl>
                                        <p:attrNameLst>
                                          <p:attrName>style.rotation</p:attrName>
                                        </p:attrNameLst>
                                      </p:cBhvr>
                                      <p:tavLst>
                                        <p:tav tm="0">
                                          <p:val>
                                            <p:fltVal val="360"/>
                                          </p:val>
                                        </p:tav>
                                        <p:tav tm="100000">
                                          <p:val>
                                            <p:fltVal val="0"/>
                                          </p:val>
                                        </p:tav>
                                      </p:tavLst>
                                    </p:anim>
                                    <p:animEffect transition="in" filter="fade">
                                      <p:cBhvr>
                                        <p:cTn id="14" dur="1000"/>
                                        <p:tgtEl>
                                          <p:spTgt spid="19459">
                                            <p:txEl>
                                              <p:pRg st="1" end="1"/>
                                            </p:txEl>
                                          </p:spTgt>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calcmode="lin" valueType="num">
                                      <p:cBhvr>
                                        <p:cTn id="17" dur="10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19459">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19459">
                                            <p:txEl>
                                              <p:pRg st="2" end="2"/>
                                            </p:txEl>
                                          </p:spTgt>
                                        </p:tgtEl>
                                        <p:attrNameLst>
                                          <p:attrName>style.rotation</p:attrName>
                                        </p:attrNameLst>
                                      </p:cBhvr>
                                      <p:tavLst>
                                        <p:tav tm="0">
                                          <p:val>
                                            <p:fltVal val="360"/>
                                          </p:val>
                                        </p:tav>
                                        <p:tav tm="100000">
                                          <p:val>
                                            <p:fltVal val="0"/>
                                          </p:val>
                                        </p:tav>
                                      </p:tavLst>
                                    </p:anim>
                                    <p:animEffect transition="in" filter="fade">
                                      <p:cBhvr>
                                        <p:cTn id="20" dur="1000"/>
                                        <p:tgtEl>
                                          <p:spTgt spid="19459">
                                            <p:txEl>
                                              <p:pRg st="2" end="2"/>
                                            </p:txEl>
                                          </p:spTgt>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anim calcmode="lin" valueType="num">
                                      <p:cBhvr>
                                        <p:cTn id="23" dur="10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945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9459">
                                            <p:txEl>
                                              <p:pRg st="3" end="3"/>
                                            </p:txEl>
                                          </p:spTgt>
                                        </p:tgtEl>
                                        <p:attrNameLst>
                                          <p:attrName>style.rotation</p:attrName>
                                        </p:attrNameLst>
                                      </p:cBhvr>
                                      <p:tavLst>
                                        <p:tav tm="0">
                                          <p:val>
                                            <p:fltVal val="360"/>
                                          </p:val>
                                        </p:tav>
                                        <p:tav tm="100000">
                                          <p:val>
                                            <p:fltVal val="0"/>
                                          </p:val>
                                        </p:tav>
                                      </p:tavLst>
                                    </p:anim>
                                    <p:animEffect transition="in" filter="fade">
                                      <p:cBhvr>
                                        <p:cTn id="26" dur="1000"/>
                                        <p:tgtEl>
                                          <p:spTgt spid="19459">
                                            <p:txEl>
                                              <p:pRg st="3" end="3"/>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19459">
                                            <p:txEl>
                                              <p:pRg st="4" end="4"/>
                                            </p:txEl>
                                          </p:spTgt>
                                        </p:tgtEl>
                                        <p:attrNameLst>
                                          <p:attrName>style.visibility</p:attrName>
                                        </p:attrNameLst>
                                      </p:cBhvr>
                                      <p:to>
                                        <p:strVal val="visible"/>
                                      </p:to>
                                    </p:set>
                                    <p:anim calcmode="lin" valueType="num">
                                      <p:cBhvr>
                                        <p:cTn id="29" dur="1000" fill="hold"/>
                                        <p:tgtEl>
                                          <p:spTgt spid="19459">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19459">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19459">
                                            <p:txEl>
                                              <p:pRg st="4" end="4"/>
                                            </p:txEl>
                                          </p:spTgt>
                                        </p:tgtEl>
                                        <p:attrNameLst>
                                          <p:attrName>style.rotation</p:attrName>
                                        </p:attrNameLst>
                                      </p:cBhvr>
                                      <p:tavLst>
                                        <p:tav tm="0">
                                          <p:val>
                                            <p:fltVal val="360"/>
                                          </p:val>
                                        </p:tav>
                                        <p:tav tm="100000">
                                          <p:val>
                                            <p:fltVal val="0"/>
                                          </p:val>
                                        </p:tav>
                                      </p:tavLst>
                                    </p:anim>
                                    <p:animEffect transition="in" filter="fade">
                                      <p:cBhvr>
                                        <p:cTn id="32" dur="10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algn="ctr" eaLnBrk="1" hangingPunct="1"/>
            <a:r>
              <a:rPr lang="ar-SA" sz="5400" i="1" dirty="0" err="1" smtClean="0">
                <a:solidFill>
                  <a:srgbClr val="FFFF66"/>
                </a:solidFill>
                <a:cs typeface="Times New Roman" pitchFamily="18" charset="0"/>
              </a:rPr>
              <a:t>الأذيات</a:t>
            </a:r>
            <a:r>
              <a:rPr lang="ar-SA" sz="5400" i="1" dirty="0" smtClean="0">
                <a:solidFill>
                  <a:srgbClr val="FFFF66"/>
                </a:solidFill>
                <a:cs typeface="Times New Roman" pitchFamily="18" charset="0"/>
              </a:rPr>
              <a:t> بشكل عام</a:t>
            </a:r>
            <a:endParaRPr lang="en-US" sz="5400" i="1" dirty="0" smtClean="0">
              <a:solidFill>
                <a:srgbClr val="FFFF66"/>
              </a:solidFill>
              <a:cs typeface="Times New Roman" pitchFamily="18" charset="0"/>
            </a:endParaRPr>
          </a:p>
        </p:txBody>
      </p:sp>
      <p:sp>
        <p:nvSpPr>
          <p:cNvPr id="20483" name="Rectangle 3"/>
          <p:cNvSpPr>
            <a:spLocks noGrp="1" noChangeArrowheads="1"/>
          </p:cNvSpPr>
          <p:nvPr>
            <p:ph sz="quarter" idx="13"/>
          </p:nvPr>
        </p:nvSpPr>
        <p:spPr>
          <a:xfrm>
            <a:off x="683568" y="1916832"/>
            <a:ext cx="7772400" cy="4114800"/>
          </a:xfrm>
        </p:spPr>
        <p:txBody>
          <a:bodyPr/>
          <a:lstStyle/>
          <a:p>
            <a:pPr marL="609600" indent="-609600" algn="r" rtl="1" eaLnBrk="1" hangingPunct="1">
              <a:buClr>
                <a:srgbClr val="FEA0F7"/>
              </a:buClr>
              <a:buFontTx/>
              <a:buAutoNum type="arabicPeriod"/>
            </a:pPr>
            <a:r>
              <a:rPr lang="ar-SA" sz="4000" b="1" dirty="0" smtClean="0">
                <a:solidFill>
                  <a:srgbClr val="FFFFCC"/>
                </a:solidFill>
                <a:cs typeface="Traditional Arabic" pitchFamily="2" charset="-78"/>
              </a:rPr>
              <a:t>بسيطة. </a:t>
            </a:r>
          </a:p>
          <a:p>
            <a:pPr marL="609600" indent="-609600" algn="r" rtl="1" eaLnBrk="1" hangingPunct="1">
              <a:buClr>
                <a:srgbClr val="FEA0F7"/>
              </a:buClr>
              <a:buFontTx/>
              <a:buAutoNum type="arabicPeriod"/>
            </a:pPr>
            <a:r>
              <a:rPr lang="ar-SA" sz="4000" b="1" dirty="0" smtClean="0">
                <a:solidFill>
                  <a:srgbClr val="FFFFCC"/>
                </a:solidFill>
                <a:cs typeface="Traditional Arabic" pitchFamily="2" charset="-78"/>
              </a:rPr>
              <a:t>معقدة.</a:t>
            </a:r>
            <a:endParaRPr lang="en-US" sz="4000" b="1" dirty="0" smtClean="0">
              <a:solidFill>
                <a:srgbClr val="FFFFCC"/>
              </a:solidFill>
              <a:cs typeface="Traditional Arabic" pitchFamily="2" charset="-78"/>
            </a:endParaRPr>
          </a:p>
        </p:txBody>
      </p:sp>
    </p:spTree>
    <p:extLst>
      <p:ext uri="{BB962C8B-B14F-4D97-AF65-F5344CB8AC3E}">
        <p14:creationId xmlns="" xmlns:p14="http://schemas.microsoft.com/office/powerpoint/2010/main" val="24343487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Scale>
                                      <p:cBhvr>
                                        <p:cTn id="7"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2"/>
                                        </p:tgtEl>
                                        <p:attrNameLst>
                                          <p:attrName>ppt_x</p:attrName>
                                          <p:attrName>ppt_y</p:attrName>
                                        </p:attrNameLst>
                                      </p:cBhvr>
                                    </p:animMotion>
                                    <p:animEffect transition="in" filter="fade">
                                      <p:cBhvr>
                                        <p:cTn id="9" dur="1000"/>
                                        <p:tgtEl>
                                          <p:spTgt spid="20482"/>
                                        </p:tgtEl>
                                      </p:cBhvr>
                                    </p:animEffect>
                                  </p:childTnLst>
                                </p:cTn>
                              </p:par>
                              <p:par>
                                <p:cTn id="10" presetID="17" presetClass="entr" presetSubtype="10" fill="hold" nodeType="with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 calcmode="lin" valueType="num">
                                      <p:cBhvr>
                                        <p:cTn id="12" dur="10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0483">
                                            <p:txEl>
                                              <p:pRg st="0" end="0"/>
                                            </p:txEl>
                                          </p:spTgt>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 calcmode="lin" valueType="num">
                                      <p:cBhvr>
                                        <p:cTn id="16" dur="10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2048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lgn="ctr" eaLnBrk="1" hangingPunct="1"/>
            <a:r>
              <a:rPr lang="ar-SA" sz="5400" i="1" dirty="0" smtClean="0">
                <a:solidFill>
                  <a:srgbClr val="FF99FF"/>
                </a:solidFill>
                <a:cs typeface="Times New Roman" pitchFamily="18" charset="0"/>
              </a:rPr>
              <a:t>التصنيف</a:t>
            </a:r>
            <a:r>
              <a:rPr lang="en-US" sz="5400" i="1" dirty="0" smtClean="0">
                <a:solidFill>
                  <a:srgbClr val="FF99FF"/>
                </a:solidFill>
                <a:cs typeface="Times New Roman" pitchFamily="18" charset="0"/>
              </a:rPr>
              <a:t>(Calcification)</a:t>
            </a:r>
          </a:p>
        </p:txBody>
      </p:sp>
      <p:sp>
        <p:nvSpPr>
          <p:cNvPr id="21507" name="Rectangle 3"/>
          <p:cNvSpPr>
            <a:spLocks noGrp="1" noChangeArrowheads="1"/>
          </p:cNvSpPr>
          <p:nvPr>
            <p:ph sz="quarter" idx="13"/>
          </p:nvPr>
        </p:nvSpPr>
        <p:spPr>
          <a:xfrm>
            <a:off x="609600" y="1772816"/>
            <a:ext cx="7924800" cy="3942184"/>
          </a:xfrm>
        </p:spPr>
        <p:txBody>
          <a:bodyPr>
            <a:normAutofit/>
          </a:bodyPr>
          <a:lstStyle/>
          <a:p>
            <a:pPr marL="609600" indent="-609600" algn="r" rtl="1" eaLnBrk="1" hangingPunct="1">
              <a:buClr>
                <a:srgbClr val="DCA4FE"/>
              </a:buClr>
              <a:buFontTx/>
              <a:buAutoNum type="arabicPeriod"/>
            </a:pPr>
            <a:r>
              <a:rPr lang="ar-SA" sz="3200" b="1" dirty="0" smtClean="0">
                <a:solidFill>
                  <a:srgbClr val="FFFFCC"/>
                </a:solidFill>
              </a:rPr>
              <a:t>حسب </a:t>
            </a:r>
            <a:r>
              <a:rPr lang="ar-SA" sz="3200" b="1" dirty="0" err="1" smtClean="0">
                <a:solidFill>
                  <a:srgbClr val="FFFFCC"/>
                </a:solidFill>
              </a:rPr>
              <a:t>الأذيات</a:t>
            </a:r>
            <a:r>
              <a:rPr lang="ar-SA" sz="3200" b="1" dirty="0" smtClean="0">
                <a:solidFill>
                  <a:srgbClr val="FFFFCC"/>
                </a:solidFill>
              </a:rPr>
              <a:t> النسيجية .</a:t>
            </a:r>
          </a:p>
          <a:p>
            <a:pPr marL="609600" indent="-609600" algn="r" rtl="1" eaLnBrk="1" hangingPunct="1">
              <a:buClr>
                <a:srgbClr val="DCA4FE"/>
              </a:buClr>
              <a:buFontTx/>
              <a:buAutoNum type="arabicPeriod"/>
            </a:pPr>
            <a:r>
              <a:rPr lang="ar-SA" sz="3200" b="1" dirty="0" smtClean="0">
                <a:solidFill>
                  <a:srgbClr val="FFFFCC"/>
                </a:solidFill>
              </a:rPr>
              <a:t>حسب أشكال الأذية .</a:t>
            </a:r>
          </a:p>
          <a:p>
            <a:pPr marL="609600" indent="-609600" algn="r" rtl="1" eaLnBrk="1" hangingPunct="1">
              <a:buClr>
                <a:srgbClr val="DCA4FE"/>
              </a:buClr>
              <a:buFontTx/>
              <a:buAutoNum type="arabicPeriod"/>
            </a:pPr>
            <a:r>
              <a:rPr lang="ar-SA" sz="3200" b="1" dirty="0" smtClean="0">
                <a:solidFill>
                  <a:srgbClr val="FFFFCC"/>
                </a:solidFill>
              </a:rPr>
              <a:t>حسب العوامل المسببة .</a:t>
            </a:r>
            <a:endParaRPr lang="en-US" sz="3200" b="1" dirty="0" smtClean="0">
              <a:solidFill>
                <a:srgbClr val="FFFFCC"/>
              </a:solidFill>
            </a:endParaRPr>
          </a:p>
        </p:txBody>
      </p:sp>
    </p:spTree>
    <p:extLst>
      <p:ext uri="{BB962C8B-B14F-4D97-AF65-F5344CB8AC3E}">
        <p14:creationId xmlns="" xmlns:p14="http://schemas.microsoft.com/office/powerpoint/2010/main" val="21195583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385" decel="100000"/>
                                        <p:tgtEl>
                                          <p:spTgt spid="21506"/>
                                        </p:tgtEl>
                                      </p:cBhvr>
                                    </p:animEffect>
                                    <p:animScale>
                                      <p:cBhvr>
                                        <p:cTn id="8" dur="385" decel="100000"/>
                                        <p:tgtEl>
                                          <p:spTgt spid="21506"/>
                                        </p:tgtEl>
                                      </p:cBhvr>
                                      <p:from x="10000" y="10000"/>
                                      <p:to x="200000" y="450000"/>
                                    </p:animScale>
                                    <p:animScale>
                                      <p:cBhvr>
                                        <p:cTn id="9" dur="615" accel="100000" fill="hold">
                                          <p:stCondLst>
                                            <p:cond delay="385"/>
                                          </p:stCondLst>
                                        </p:cTn>
                                        <p:tgtEl>
                                          <p:spTgt spid="21506"/>
                                        </p:tgtEl>
                                      </p:cBhvr>
                                      <p:from x="200000" y="450000"/>
                                      <p:to x="100000" y="100000"/>
                                    </p:animScale>
                                    <p:set>
                                      <p:cBhvr>
                                        <p:cTn id="10" dur="385" fill="hold"/>
                                        <p:tgtEl>
                                          <p:spTgt spid="21506"/>
                                        </p:tgtEl>
                                        <p:attrNameLst>
                                          <p:attrName>ppt_x</p:attrName>
                                        </p:attrNameLst>
                                      </p:cBhvr>
                                      <p:to>
                                        <p:strVal val="(0.5)"/>
                                      </p:to>
                                    </p:set>
                                    <p:anim from="(0.5)" to="(#ppt_x)" calcmode="lin" valueType="num">
                                      <p:cBhvr>
                                        <p:cTn id="11" dur="615" accel="100000" fill="hold">
                                          <p:stCondLst>
                                            <p:cond delay="385"/>
                                          </p:stCondLst>
                                        </p:cTn>
                                        <p:tgtEl>
                                          <p:spTgt spid="21506"/>
                                        </p:tgtEl>
                                        <p:attrNameLst>
                                          <p:attrName>ppt_x</p:attrName>
                                        </p:attrNameLst>
                                      </p:cBhvr>
                                    </p:anim>
                                    <p:set>
                                      <p:cBhvr>
                                        <p:cTn id="12" dur="385" fill="hold"/>
                                        <p:tgtEl>
                                          <p:spTgt spid="21506"/>
                                        </p:tgtEl>
                                        <p:attrNameLst>
                                          <p:attrName>ppt_y</p:attrName>
                                        </p:attrNameLst>
                                      </p:cBhvr>
                                      <p:to>
                                        <p:strVal val="(#ppt_y+0.4)"/>
                                      </p:to>
                                    </p:set>
                                    <p:anim from="(#ppt_y+0.4)" to="(#ppt_y)" calcmode="lin" valueType="num">
                                      <p:cBhvr>
                                        <p:cTn id="13" dur="615" accel="100000" fill="hold">
                                          <p:stCondLst>
                                            <p:cond delay="385"/>
                                          </p:stCondLst>
                                        </p:cTn>
                                        <p:tgtEl>
                                          <p:spTgt spid="21506"/>
                                        </p:tgtEl>
                                        <p:attrNameLst>
                                          <p:attrName>ppt_y</p:attrName>
                                        </p:attrNameLst>
                                      </p:cBhvr>
                                    </p:anim>
                                  </p:childTnLst>
                                </p:cTn>
                              </p:par>
                              <p:par>
                                <p:cTn id="14" presetID="39" presetClass="entr" presetSubtype="0" accel="100000" fill="hold" nodeType="withEffect">
                                  <p:stCondLst>
                                    <p:cond delay="0"/>
                                  </p:stCondLst>
                                  <p:childTnLst>
                                    <p:set>
                                      <p:cBhvr>
                                        <p:cTn id="15" dur="1" fill="hold">
                                          <p:stCondLst>
                                            <p:cond delay="0"/>
                                          </p:stCondLst>
                                        </p:cTn>
                                        <p:tgtEl>
                                          <p:spTgt spid="21507">
                                            <p:txEl>
                                              <p:pRg st="0" end="0"/>
                                            </p:txEl>
                                          </p:spTgt>
                                        </p:tgtEl>
                                        <p:attrNameLst>
                                          <p:attrName>style.visibility</p:attrName>
                                        </p:attrNameLst>
                                      </p:cBhvr>
                                      <p:to>
                                        <p:strVal val="visible"/>
                                      </p:to>
                                    </p:set>
                                    <p:anim calcmode="lin" valueType="num">
                                      <p:cBhvr>
                                        <p:cTn id="16" dur="1000" fill="hold"/>
                                        <p:tgtEl>
                                          <p:spTgt spid="215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215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215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21507">
                                            <p:txEl>
                                              <p:pRg st="0" end="0"/>
                                            </p:txEl>
                                          </p:spTgt>
                                        </p:tgtEl>
                                        <p:attrNameLst>
                                          <p:attrName>ppt_y</p:attrName>
                                        </p:attrNameLst>
                                      </p:cBhvr>
                                      <p:tavLst>
                                        <p:tav tm="0">
                                          <p:val>
                                            <p:strVal val="#ppt_y"/>
                                          </p:val>
                                        </p:tav>
                                        <p:tav tm="100000">
                                          <p:val>
                                            <p:strVal val="#ppt_y"/>
                                          </p:val>
                                        </p:tav>
                                      </p:tavLst>
                                    </p:anim>
                                  </p:childTnLst>
                                </p:cTn>
                              </p:par>
                              <p:par>
                                <p:cTn id="20" presetID="39" presetClass="entr" presetSubtype="0" accel="100000" fill="hold" nodeType="withEffect">
                                  <p:stCondLst>
                                    <p:cond delay="0"/>
                                  </p:stCondLst>
                                  <p:childTnLst>
                                    <p:set>
                                      <p:cBhvr>
                                        <p:cTn id="21" dur="1" fill="hold">
                                          <p:stCondLst>
                                            <p:cond delay="0"/>
                                          </p:stCondLst>
                                        </p:cTn>
                                        <p:tgtEl>
                                          <p:spTgt spid="21507">
                                            <p:txEl>
                                              <p:pRg st="1" end="1"/>
                                            </p:txEl>
                                          </p:spTgt>
                                        </p:tgtEl>
                                        <p:attrNameLst>
                                          <p:attrName>style.visibility</p:attrName>
                                        </p:attrNameLst>
                                      </p:cBhvr>
                                      <p:to>
                                        <p:strVal val="visible"/>
                                      </p:to>
                                    </p:set>
                                    <p:anim calcmode="lin" valueType="num">
                                      <p:cBhvr>
                                        <p:cTn id="22" dur="1000" fill="hold"/>
                                        <p:tgtEl>
                                          <p:spTgt spid="215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215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215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21507">
                                            <p:txEl>
                                              <p:pRg st="1" end="1"/>
                                            </p:txEl>
                                          </p:spTgt>
                                        </p:tgtEl>
                                        <p:attrNameLst>
                                          <p:attrName>ppt_y</p:attrName>
                                        </p:attrNameLst>
                                      </p:cBhvr>
                                      <p:tavLst>
                                        <p:tav tm="0">
                                          <p:val>
                                            <p:strVal val="#ppt_y"/>
                                          </p:val>
                                        </p:tav>
                                        <p:tav tm="100000">
                                          <p:val>
                                            <p:strVal val="#ppt_y"/>
                                          </p:val>
                                        </p:tav>
                                      </p:tavLst>
                                    </p:anim>
                                  </p:childTnLst>
                                </p:cTn>
                              </p:par>
                              <p:par>
                                <p:cTn id="26" presetID="39" presetClass="entr" presetSubtype="0" accel="100000" fill="hold" nodeType="withEffect">
                                  <p:stCondLst>
                                    <p:cond delay="0"/>
                                  </p:stCondLst>
                                  <p:childTnLst>
                                    <p:set>
                                      <p:cBhvr>
                                        <p:cTn id="27" dur="1" fill="hold">
                                          <p:stCondLst>
                                            <p:cond delay="0"/>
                                          </p:stCondLst>
                                        </p:cTn>
                                        <p:tgtEl>
                                          <p:spTgt spid="21507">
                                            <p:txEl>
                                              <p:pRg st="2" end="2"/>
                                            </p:txEl>
                                          </p:spTgt>
                                        </p:tgtEl>
                                        <p:attrNameLst>
                                          <p:attrName>style.visibility</p:attrName>
                                        </p:attrNameLst>
                                      </p:cBhvr>
                                      <p:to>
                                        <p:strVal val="visible"/>
                                      </p:to>
                                    </p:set>
                                    <p:anim calcmode="lin" valueType="num">
                                      <p:cBhvr>
                                        <p:cTn id="28" dur="1000" fill="hold"/>
                                        <p:tgtEl>
                                          <p:spTgt spid="215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215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215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215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15888"/>
            <a:ext cx="7772400" cy="1143000"/>
          </a:xfrm>
        </p:spPr>
        <p:txBody>
          <a:bodyPr/>
          <a:lstStyle/>
          <a:p>
            <a:pPr eaLnBrk="1" hangingPunct="1"/>
            <a:r>
              <a:rPr lang="ar-SA" sz="3600" i="1" smtClean="0">
                <a:solidFill>
                  <a:srgbClr val="FFFF66"/>
                </a:solidFill>
                <a:cs typeface="Times New Roman" pitchFamily="18" charset="0"/>
              </a:rPr>
              <a:t>أولا</a:t>
            </a:r>
            <a:r>
              <a:rPr lang="ar-SA" sz="5400" i="1" smtClean="0">
                <a:solidFill>
                  <a:srgbClr val="FFFF66"/>
                </a:solidFill>
                <a:cs typeface="Times New Roman" pitchFamily="18" charset="0"/>
              </a:rPr>
              <a:t>ً- حسب الأذيات النسيجية</a:t>
            </a:r>
            <a:endParaRPr lang="en-US" sz="5400" i="1" smtClean="0">
              <a:solidFill>
                <a:srgbClr val="FFFF66"/>
              </a:solidFill>
              <a:cs typeface="Times New Roman" pitchFamily="18" charset="0"/>
            </a:endParaRPr>
          </a:p>
        </p:txBody>
      </p:sp>
      <p:sp>
        <p:nvSpPr>
          <p:cNvPr id="22531" name="Rectangle 3"/>
          <p:cNvSpPr>
            <a:spLocks noGrp="1" noChangeArrowheads="1"/>
          </p:cNvSpPr>
          <p:nvPr>
            <p:ph sz="quarter" idx="13"/>
          </p:nvPr>
        </p:nvSpPr>
        <p:spPr>
          <a:xfrm>
            <a:off x="685800" y="1557338"/>
            <a:ext cx="7772400" cy="4022725"/>
          </a:xfrm>
        </p:spPr>
        <p:txBody>
          <a:bodyPr>
            <a:noAutofit/>
          </a:bodyPr>
          <a:lstStyle/>
          <a:p>
            <a:pPr marL="609600" indent="-609600" algn="r" rtl="1" eaLnBrk="1" hangingPunct="1">
              <a:lnSpc>
                <a:spcPct val="90000"/>
              </a:lnSpc>
              <a:buClr>
                <a:srgbClr val="FEB0FA"/>
              </a:buClr>
              <a:buFontTx/>
              <a:buNone/>
            </a:pPr>
            <a:r>
              <a:rPr lang="ar-SA" sz="2400" b="1" u="sng" dirty="0" smtClean="0">
                <a:solidFill>
                  <a:srgbClr val="CCFF99"/>
                </a:solidFill>
              </a:rPr>
              <a:t>أ- جرح النسج الرخوة.</a:t>
            </a:r>
          </a:p>
          <a:p>
            <a:pPr marL="609600" indent="-609600" algn="r" rtl="1" eaLnBrk="1" hangingPunct="1">
              <a:lnSpc>
                <a:spcPct val="90000"/>
              </a:lnSpc>
              <a:buClr>
                <a:srgbClr val="FEB0FA"/>
              </a:buClr>
              <a:buFontTx/>
              <a:buNone/>
            </a:pPr>
            <a:endParaRPr lang="ar-SA" sz="2400" b="1" u="sng" dirty="0" smtClean="0">
              <a:solidFill>
                <a:srgbClr val="CCFF99"/>
              </a:solidFill>
            </a:endParaRPr>
          </a:p>
          <a:p>
            <a:pPr marL="609600" indent="-609600" algn="r" rtl="1" eaLnBrk="1" hangingPunct="1">
              <a:lnSpc>
                <a:spcPct val="90000"/>
              </a:lnSpc>
              <a:buClr>
                <a:srgbClr val="FEB0FA"/>
              </a:buClr>
              <a:buFontTx/>
              <a:buNone/>
            </a:pPr>
            <a:r>
              <a:rPr lang="ar-SA" sz="2400" b="1" u="sng" dirty="0" smtClean="0">
                <a:solidFill>
                  <a:srgbClr val="CCFF99"/>
                </a:solidFill>
              </a:rPr>
              <a:t>ب- جروح نسيجية مع أذيات عظمية:</a:t>
            </a:r>
          </a:p>
          <a:p>
            <a:pPr marL="609600" indent="-609600" algn="r" rtl="1" eaLnBrk="1" hangingPunct="1">
              <a:lnSpc>
                <a:spcPct val="90000"/>
              </a:lnSpc>
              <a:buClr>
                <a:srgbClr val="FEB0FA"/>
              </a:buClr>
              <a:buFontTx/>
              <a:buAutoNum type="arabicPeriod"/>
            </a:pPr>
            <a:r>
              <a:rPr lang="ar-SA" sz="2400" b="1" dirty="0" smtClean="0">
                <a:solidFill>
                  <a:srgbClr val="FFFFCC"/>
                </a:solidFill>
              </a:rPr>
              <a:t>مع الفك السفلي.</a:t>
            </a:r>
          </a:p>
          <a:p>
            <a:pPr marL="609600" indent="-609600" algn="r" rtl="1" eaLnBrk="1" hangingPunct="1">
              <a:lnSpc>
                <a:spcPct val="90000"/>
              </a:lnSpc>
              <a:buClr>
                <a:srgbClr val="FEB0FA"/>
              </a:buClr>
              <a:buFontTx/>
              <a:buAutoNum type="arabicPeriod"/>
            </a:pPr>
            <a:r>
              <a:rPr lang="ar-SA" sz="2400" b="1" dirty="0" smtClean="0">
                <a:solidFill>
                  <a:srgbClr val="FFFFCC"/>
                </a:solidFill>
              </a:rPr>
              <a:t>مع الفك العلوي.</a:t>
            </a:r>
          </a:p>
          <a:p>
            <a:pPr marL="609600" indent="-609600" algn="r" rtl="1" eaLnBrk="1" hangingPunct="1">
              <a:lnSpc>
                <a:spcPct val="90000"/>
              </a:lnSpc>
              <a:buClr>
                <a:srgbClr val="FEB0FA"/>
              </a:buClr>
              <a:buFontTx/>
              <a:buAutoNum type="arabicPeriod"/>
            </a:pPr>
            <a:r>
              <a:rPr lang="ar-SA" sz="2400" b="1" dirty="0" smtClean="0">
                <a:solidFill>
                  <a:srgbClr val="FFFFCC"/>
                </a:solidFill>
              </a:rPr>
              <a:t>الفكين معاً .</a:t>
            </a:r>
          </a:p>
          <a:p>
            <a:pPr marL="609600" indent="-609600" algn="r" rtl="1" eaLnBrk="1" hangingPunct="1">
              <a:lnSpc>
                <a:spcPct val="90000"/>
              </a:lnSpc>
              <a:buClr>
                <a:srgbClr val="FEB0FA"/>
              </a:buClr>
              <a:buFontTx/>
              <a:buAutoNum type="arabicPeriod"/>
            </a:pPr>
            <a:r>
              <a:rPr lang="ar-SA" sz="2400" b="1" dirty="0" smtClean="0">
                <a:solidFill>
                  <a:srgbClr val="FFFFCC"/>
                </a:solidFill>
              </a:rPr>
              <a:t>على مستوى العظم الوجني.</a:t>
            </a:r>
          </a:p>
          <a:p>
            <a:pPr marL="609600" indent="-609600" algn="r" rtl="1" eaLnBrk="1" hangingPunct="1">
              <a:lnSpc>
                <a:spcPct val="90000"/>
              </a:lnSpc>
              <a:buClr>
                <a:srgbClr val="FEB0FA"/>
              </a:buClr>
              <a:buFontTx/>
              <a:buAutoNum type="arabicPeriod"/>
            </a:pPr>
            <a:r>
              <a:rPr lang="ar-SA" sz="2400" b="1" dirty="0" smtClean="0">
                <a:solidFill>
                  <a:srgbClr val="FFFFCC"/>
                </a:solidFill>
              </a:rPr>
              <a:t>الحجاج والعين.</a:t>
            </a:r>
          </a:p>
          <a:p>
            <a:pPr marL="609600" indent="-609600" algn="r" rtl="1" eaLnBrk="1" hangingPunct="1">
              <a:lnSpc>
                <a:spcPct val="90000"/>
              </a:lnSpc>
              <a:buClr>
                <a:srgbClr val="FEB0FA"/>
              </a:buClr>
              <a:buFontTx/>
              <a:buAutoNum type="arabicPeriod"/>
            </a:pPr>
            <a:r>
              <a:rPr lang="ar-SA" sz="2400" b="1" dirty="0" smtClean="0">
                <a:solidFill>
                  <a:srgbClr val="FFFFCC"/>
                </a:solidFill>
              </a:rPr>
              <a:t>كامل هيكل الوجه.</a:t>
            </a:r>
            <a:endParaRPr lang="en-US" sz="2400" b="1" dirty="0" smtClean="0">
              <a:solidFill>
                <a:srgbClr val="FFFFCC"/>
              </a:solidFill>
            </a:endParaRPr>
          </a:p>
        </p:txBody>
      </p:sp>
    </p:spTree>
    <p:extLst>
      <p:ext uri="{BB962C8B-B14F-4D97-AF65-F5344CB8AC3E}">
        <p14:creationId xmlns="" xmlns:p14="http://schemas.microsoft.com/office/powerpoint/2010/main" val="9811055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anim calcmode="lin" valueType="num">
                                      <p:cBhvr>
                                        <p:cTn id="8" dur="500" fill="hold"/>
                                        <p:tgtEl>
                                          <p:spTgt spid="22530"/>
                                        </p:tgtEl>
                                        <p:attrNameLst>
                                          <p:attrName>ppt_x</p:attrName>
                                        </p:attrNameLst>
                                      </p:cBhvr>
                                      <p:tavLst>
                                        <p:tav tm="0">
                                          <p:val>
                                            <p:strVal val="#ppt_x-.1"/>
                                          </p:val>
                                        </p:tav>
                                        <p:tav tm="100000">
                                          <p:val>
                                            <p:strVal val="#ppt_x"/>
                                          </p:val>
                                        </p:tav>
                                      </p:tavLst>
                                    </p:anim>
                                    <p:anim calcmode="lin" valueType="num">
                                      <p:cBhvr>
                                        <p:cTn id="9" dur="500" fill="hold"/>
                                        <p:tgtEl>
                                          <p:spTgt spid="22530"/>
                                        </p:tgtEl>
                                        <p:attrNameLst>
                                          <p:attrName>ppt_y</p:attrName>
                                        </p:attrNameLst>
                                      </p:cBhvr>
                                      <p:tavLst>
                                        <p:tav tm="0">
                                          <p:val>
                                            <p:strVal val="#ppt_y"/>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 calcmode="lin" valueType="num">
                                      <p:cBhvr>
                                        <p:cTn id="12" dur="10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253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25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2531">
                                            <p:txEl>
                                              <p:pRg st="0" end="0"/>
                                            </p:txEl>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22531">
                                            <p:txEl>
                                              <p:pRg st="2" end="2"/>
                                            </p:txEl>
                                          </p:spTgt>
                                        </p:tgtEl>
                                        <p:attrNameLst>
                                          <p:attrName>style.visibility</p:attrName>
                                        </p:attrNameLst>
                                      </p:cBhvr>
                                      <p:to>
                                        <p:strVal val="visible"/>
                                      </p:to>
                                    </p:set>
                                    <p:anim calcmode="lin" valueType="num">
                                      <p:cBhvr>
                                        <p:cTn id="18" dur="10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22531">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225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2531">
                                            <p:txEl>
                                              <p:pRg st="2" end="2"/>
                                            </p:txEl>
                                          </p:spTgt>
                                        </p:tgtEl>
                                        <p:attrNameLst>
                                          <p:attrName>ppt_y</p:attrName>
                                        </p:attrNameLst>
                                      </p:cBhvr>
                                      <p:tavLst>
                                        <p:tav tm="0" fmla="#ppt_y+(sin(-2*pi*(1-$))*-#ppt_x+cos(-2*pi*(1-$))*(1-#ppt_y))*(1-$)">
                                          <p:val>
                                            <p:fltVal val="0"/>
                                          </p:val>
                                        </p:tav>
                                        <p:tav tm="100000">
                                          <p:val>
                                            <p:fltVal val="1"/>
                                          </p:val>
                                        </p:tav>
                                      </p:tavLst>
                                    </p:anim>
                                  </p:childTnLst>
                                </p:cTn>
                              </p:par>
                              <p:par>
                                <p:cTn id="22" presetID="55" presetClass="entr" presetSubtype="0" fill="hold" nodeType="withEffect">
                                  <p:stCondLst>
                                    <p:cond delay="0"/>
                                  </p:stCondLst>
                                  <p:childTnLst>
                                    <p:set>
                                      <p:cBhvr>
                                        <p:cTn id="23" dur="1" fill="hold">
                                          <p:stCondLst>
                                            <p:cond delay="0"/>
                                          </p:stCondLst>
                                        </p:cTn>
                                        <p:tgtEl>
                                          <p:spTgt spid="22531">
                                            <p:txEl>
                                              <p:pRg st="3" end="3"/>
                                            </p:txEl>
                                          </p:spTgt>
                                        </p:tgtEl>
                                        <p:attrNameLst>
                                          <p:attrName>style.visibility</p:attrName>
                                        </p:attrNameLst>
                                      </p:cBhvr>
                                      <p:to>
                                        <p:strVal val="visible"/>
                                      </p:to>
                                    </p:set>
                                    <p:anim calcmode="lin" valueType="num">
                                      <p:cBhvr>
                                        <p:cTn id="24" dur="1000" fill="hold"/>
                                        <p:tgtEl>
                                          <p:spTgt spid="22531">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22531">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22531">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22531">
                                            <p:txEl>
                                              <p:pRg st="4" end="4"/>
                                            </p:txEl>
                                          </p:spTgt>
                                        </p:tgtEl>
                                        <p:attrNameLst>
                                          <p:attrName>style.visibility</p:attrName>
                                        </p:attrNameLst>
                                      </p:cBhvr>
                                      <p:to>
                                        <p:strVal val="visible"/>
                                      </p:to>
                                    </p:set>
                                    <p:anim calcmode="lin" valueType="num">
                                      <p:cBhvr>
                                        <p:cTn id="29" dur="1000" fill="hold"/>
                                        <p:tgtEl>
                                          <p:spTgt spid="22531">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22531">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22531">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22531">
                                            <p:txEl>
                                              <p:pRg st="5" end="5"/>
                                            </p:txEl>
                                          </p:spTgt>
                                        </p:tgtEl>
                                        <p:attrNameLst>
                                          <p:attrName>style.visibility</p:attrName>
                                        </p:attrNameLst>
                                      </p:cBhvr>
                                      <p:to>
                                        <p:strVal val="visible"/>
                                      </p:to>
                                    </p:set>
                                    <p:anim calcmode="lin" valueType="num">
                                      <p:cBhvr>
                                        <p:cTn id="34" dur="1000" fill="hold"/>
                                        <p:tgtEl>
                                          <p:spTgt spid="22531">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22531">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22531">
                                            <p:txEl>
                                              <p:pRg st="5" end="5"/>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2531">
                                            <p:txEl>
                                              <p:pRg st="6" end="6"/>
                                            </p:txEl>
                                          </p:spTgt>
                                        </p:tgtEl>
                                        <p:attrNameLst>
                                          <p:attrName>style.visibility</p:attrName>
                                        </p:attrNameLst>
                                      </p:cBhvr>
                                      <p:to>
                                        <p:strVal val="visible"/>
                                      </p:to>
                                    </p:set>
                                    <p:anim calcmode="lin" valueType="num">
                                      <p:cBhvr>
                                        <p:cTn id="39" dur="1000" fill="hold"/>
                                        <p:tgtEl>
                                          <p:spTgt spid="22531">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22531">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22531">
                                            <p:txEl>
                                              <p:pRg st="6" end="6"/>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22531">
                                            <p:txEl>
                                              <p:pRg st="7" end="7"/>
                                            </p:txEl>
                                          </p:spTgt>
                                        </p:tgtEl>
                                        <p:attrNameLst>
                                          <p:attrName>style.visibility</p:attrName>
                                        </p:attrNameLst>
                                      </p:cBhvr>
                                      <p:to>
                                        <p:strVal val="visible"/>
                                      </p:to>
                                    </p:set>
                                    <p:anim calcmode="lin" valueType="num">
                                      <p:cBhvr>
                                        <p:cTn id="44" dur="1000" fill="hold"/>
                                        <p:tgtEl>
                                          <p:spTgt spid="22531">
                                            <p:txEl>
                                              <p:pRg st="7" end="7"/>
                                            </p:txEl>
                                          </p:spTgt>
                                        </p:tgtEl>
                                        <p:attrNameLst>
                                          <p:attrName>ppt_w</p:attrName>
                                        </p:attrNameLst>
                                      </p:cBhvr>
                                      <p:tavLst>
                                        <p:tav tm="0">
                                          <p:val>
                                            <p:strVal val="#ppt_w*0.70"/>
                                          </p:val>
                                        </p:tav>
                                        <p:tav tm="100000">
                                          <p:val>
                                            <p:strVal val="#ppt_w"/>
                                          </p:val>
                                        </p:tav>
                                      </p:tavLst>
                                    </p:anim>
                                    <p:anim calcmode="lin" valueType="num">
                                      <p:cBhvr>
                                        <p:cTn id="45" dur="1000" fill="hold"/>
                                        <p:tgtEl>
                                          <p:spTgt spid="22531">
                                            <p:txEl>
                                              <p:pRg st="7" end="7"/>
                                            </p:txEl>
                                          </p:spTgt>
                                        </p:tgtEl>
                                        <p:attrNameLst>
                                          <p:attrName>ppt_h</p:attrName>
                                        </p:attrNameLst>
                                      </p:cBhvr>
                                      <p:tavLst>
                                        <p:tav tm="0">
                                          <p:val>
                                            <p:strVal val="#ppt_h"/>
                                          </p:val>
                                        </p:tav>
                                        <p:tav tm="100000">
                                          <p:val>
                                            <p:strVal val="#ppt_h"/>
                                          </p:val>
                                        </p:tav>
                                      </p:tavLst>
                                    </p:anim>
                                    <p:animEffect transition="in" filter="fade">
                                      <p:cBhvr>
                                        <p:cTn id="46" dur="1000"/>
                                        <p:tgtEl>
                                          <p:spTgt spid="22531">
                                            <p:txEl>
                                              <p:pRg st="7" end="7"/>
                                            </p:txEl>
                                          </p:spTgt>
                                        </p:tgtEl>
                                      </p:cBhvr>
                                    </p:animEffect>
                                  </p:childTnLst>
                                </p:cTn>
                              </p:par>
                              <p:par>
                                <p:cTn id="47" presetID="55" presetClass="entr" presetSubtype="0" fill="hold" nodeType="withEffect">
                                  <p:stCondLst>
                                    <p:cond delay="0"/>
                                  </p:stCondLst>
                                  <p:childTnLst>
                                    <p:set>
                                      <p:cBhvr>
                                        <p:cTn id="48" dur="1" fill="hold">
                                          <p:stCondLst>
                                            <p:cond delay="0"/>
                                          </p:stCondLst>
                                        </p:cTn>
                                        <p:tgtEl>
                                          <p:spTgt spid="22531">
                                            <p:txEl>
                                              <p:pRg st="8" end="8"/>
                                            </p:txEl>
                                          </p:spTgt>
                                        </p:tgtEl>
                                        <p:attrNameLst>
                                          <p:attrName>style.visibility</p:attrName>
                                        </p:attrNameLst>
                                      </p:cBhvr>
                                      <p:to>
                                        <p:strVal val="visible"/>
                                      </p:to>
                                    </p:set>
                                    <p:anim calcmode="lin" valueType="num">
                                      <p:cBhvr>
                                        <p:cTn id="49" dur="1000" fill="hold"/>
                                        <p:tgtEl>
                                          <p:spTgt spid="22531">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22531">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22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ar-SA" sz="3600" i="1" smtClean="0">
                <a:solidFill>
                  <a:srgbClr val="FFFF66"/>
                </a:solidFill>
                <a:cs typeface="Times New Roman" pitchFamily="18" charset="0"/>
              </a:rPr>
              <a:t>ثانياً-</a:t>
            </a:r>
            <a:r>
              <a:rPr lang="ar-SA" sz="5400" i="1" smtClean="0">
                <a:solidFill>
                  <a:srgbClr val="FFFF66"/>
                </a:solidFill>
                <a:cs typeface="Times New Roman" pitchFamily="18" charset="0"/>
              </a:rPr>
              <a:t> وفق شكل الأذية</a:t>
            </a:r>
            <a:endParaRPr lang="en-US" sz="5400" i="1" smtClean="0">
              <a:solidFill>
                <a:srgbClr val="FFFF66"/>
              </a:solidFill>
              <a:cs typeface="Times New Roman" pitchFamily="18" charset="0"/>
            </a:endParaRPr>
          </a:p>
        </p:txBody>
      </p:sp>
      <p:sp>
        <p:nvSpPr>
          <p:cNvPr id="23555" name="Rectangle 3"/>
          <p:cNvSpPr>
            <a:spLocks noGrp="1" noChangeArrowheads="1"/>
          </p:cNvSpPr>
          <p:nvPr>
            <p:ph sz="quarter" idx="13"/>
          </p:nvPr>
        </p:nvSpPr>
        <p:spPr>
          <a:xfrm>
            <a:off x="684213" y="2349500"/>
            <a:ext cx="7772400" cy="1735138"/>
          </a:xfrm>
        </p:spPr>
        <p:txBody>
          <a:bodyPr/>
          <a:lstStyle/>
          <a:p>
            <a:pPr marL="609600" indent="-609600" algn="r" rtl="1" eaLnBrk="1" hangingPunct="1">
              <a:buClr>
                <a:srgbClr val="FEB0FA"/>
              </a:buClr>
              <a:buFontTx/>
              <a:buNone/>
            </a:pPr>
            <a:r>
              <a:rPr lang="ar-SA" sz="3600" b="1" dirty="0" smtClean="0">
                <a:solidFill>
                  <a:srgbClr val="FFFFCC"/>
                </a:solidFill>
                <a:cs typeface="Traditional Arabic" pitchFamily="2" charset="-78"/>
              </a:rPr>
              <a:t>أ- </a:t>
            </a:r>
            <a:r>
              <a:rPr lang="ar-SA" sz="3600" b="1" dirty="0" err="1" smtClean="0">
                <a:solidFill>
                  <a:srgbClr val="FFFFCC"/>
                </a:solidFill>
                <a:cs typeface="Traditional Arabic" pitchFamily="2" charset="-78"/>
              </a:rPr>
              <a:t>الأذيات</a:t>
            </a:r>
            <a:r>
              <a:rPr lang="ar-SA" sz="3600" b="1" dirty="0" smtClean="0">
                <a:solidFill>
                  <a:srgbClr val="FFFFCC"/>
                </a:solidFill>
                <a:cs typeface="Traditional Arabic" pitchFamily="2" charset="-78"/>
              </a:rPr>
              <a:t> </a:t>
            </a:r>
            <a:r>
              <a:rPr lang="ar-SA" sz="3600" b="1" dirty="0" err="1" smtClean="0">
                <a:solidFill>
                  <a:srgbClr val="FFFFCC"/>
                </a:solidFill>
                <a:cs typeface="Traditional Arabic" pitchFamily="2" charset="-78"/>
              </a:rPr>
              <a:t>المجتزأة</a:t>
            </a:r>
            <a:r>
              <a:rPr lang="ar-SA" sz="3600" b="1" dirty="0" smtClean="0">
                <a:solidFill>
                  <a:srgbClr val="FFFFCC"/>
                </a:solidFill>
                <a:cs typeface="Traditional Arabic" pitchFamily="2" charset="-78"/>
              </a:rPr>
              <a:t> (المنفصلة).</a:t>
            </a:r>
          </a:p>
          <a:p>
            <a:pPr marL="609600" indent="-609600" algn="r" rtl="1" eaLnBrk="1" hangingPunct="1">
              <a:buClr>
                <a:srgbClr val="FEB0FA"/>
              </a:buClr>
              <a:buFontTx/>
              <a:buNone/>
            </a:pPr>
            <a:r>
              <a:rPr lang="ar-SA" sz="3600" b="1" dirty="0" smtClean="0">
                <a:solidFill>
                  <a:srgbClr val="FFFFCC"/>
                </a:solidFill>
                <a:cs typeface="Traditional Arabic" pitchFamily="2" charset="-78"/>
              </a:rPr>
              <a:t>ب-  أذيات مترافقة مع أذيات جسمية أخرى بعيدة</a:t>
            </a:r>
            <a:r>
              <a:rPr lang="ar-SY" sz="3600" b="1" dirty="0" smtClean="0">
                <a:solidFill>
                  <a:srgbClr val="FFFFCC"/>
                </a:solidFill>
                <a:cs typeface="Traditional Arabic" pitchFamily="2" charset="-78"/>
              </a:rPr>
              <a:t> .</a:t>
            </a:r>
            <a:r>
              <a:rPr lang="ar-SY" sz="3600" b="1" dirty="0" smtClean="0">
                <a:solidFill>
                  <a:srgbClr val="FEB0FA"/>
                </a:solidFill>
                <a:cs typeface="Traditional Arabic" pitchFamily="2" charset="-78"/>
              </a:rPr>
              <a:t>  </a:t>
            </a:r>
          </a:p>
        </p:txBody>
      </p:sp>
    </p:spTree>
    <p:extLst>
      <p:ext uri="{BB962C8B-B14F-4D97-AF65-F5344CB8AC3E}">
        <p14:creationId xmlns="" xmlns:p14="http://schemas.microsoft.com/office/powerpoint/2010/main" val="27095904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anim calcmode="lin" valueType="num">
                                      <p:cBhvr>
                                        <p:cTn id="8" dur="500" fill="hold"/>
                                        <p:tgtEl>
                                          <p:spTgt spid="23554"/>
                                        </p:tgtEl>
                                        <p:attrNameLst>
                                          <p:attrName>ppt_x</p:attrName>
                                        </p:attrNameLst>
                                      </p:cBhvr>
                                      <p:tavLst>
                                        <p:tav tm="0">
                                          <p:val>
                                            <p:strVal val="#ppt_x-.1"/>
                                          </p:val>
                                        </p:tav>
                                        <p:tav tm="100000">
                                          <p:val>
                                            <p:strVal val="#ppt_x"/>
                                          </p:val>
                                        </p:tav>
                                      </p:tavLst>
                                    </p:anim>
                                    <p:anim calcmode="lin" valueType="num">
                                      <p:cBhvr>
                                        <p:cTn id="9" dur="500" fill="hold"/>
                                        <p:tgtEl>
                                          <p:spTgt spid="23554"/>
                                        </p:tgtEl>
                                        <p:attrNameLst>
                                          <p:attrName>ppt_y</p:attrName>
                                        </p:attrNameLst>
                                      </p:cBhvr>
                                      <p:tavLst>
                                        <p:tav tm="0">
                                          <p:val>
                                            <p:strVal val="#ppt_y"/>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 calcmode="lin" valueType="num">
                                      <p:cBhvr>
                                        <p:cTn id="12" dur="1000" fill="hold"/>
                                        <p:tgtEl>
                                          <p:spTgt spid="23555">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2355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555">
                                            <p:txEl>
                                              <p:pRg st="0" end="0"/>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 calcmode="lin" valueType="num">
                                      <p:cBhvr>
                                        <p:cTn id="17" dur="1000" fill="hold"/>
                                        <p:tgtEl>
                                          <p:spTgt spid="23555">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23555">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23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8229600" cy="1143000"/>
          </a:xfrm>
        </p:spPr>
        <p:txBody>
          <a:bodyPr>
            <a:normAutofit/>
          </a:bodyPr>
          <a:lstStyle/>
          <a:p>
            <a:pPr algn="r"/>
            <a:r>
              <a:rPr lang="ar-SA" sz="3600" dirty="0" smtClean="0">
                <a:solidFill>
                  <a:schemeClr val="tx1">
                    <a:lumMod val="75000"/>
                    <a:lumOff val="25000"/>
                  </a:schemeClr>
                </a:solidFill>
                <a:cs typeface="+mn-cs"/>
              </a:rPr>
              <a:t>1- </a:t>
            </a:r>
            <a:r>
              <a:rPr lang="ar-SA" sz="3600" dirty="0">
                <a:solidFill>
                  <a:schemeClr val="tx1">
                    <a:lumMod val="75000"/>
                    <a:lumOff val="25000"/>
                  </a:schemeClr>
                </a:solidFill>
                <a:cs typeface="+mn-cs"/>
              </a:rPr>
              <a:t>حوادث السقوط من شاهق</a:t>
            </a:r>
            <a:r>
              <a:rPr lang="ar-SA" sz="5400" dirty="0">
                <a:solidFill>
                  <a:srgbClr val="FFFF99"/>
                </a:solidFill>
                <a:cs typeface="+mn-cs"/>
              </a:rPr>
              <a:t/>
            </a:r>
            <a:br>
              <a:rPr lang="ar-SA" sz="5400" dirty="0">
                <a:solidFill>
                  <a:srgbClr val="FFFF99"/>
                </a:solidFill>
                <a:cs typeface="+mn-cs"/>
              </a:rPr>
            </a:br>
            <a:endParaRPr lang="en-US" dirty="0">
              <a:cs typeface="+mn-cs"/>
            </a:endParaRPr>
          </a:p>
        </p:txBody>
      </p:sp>
      <p:pic>
        <p:nvPicPr>
          <p:cNvPr id="4" name="Picture 4" descr="DSC00335"/>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2215342" y="1889067"/>
            <a:ext cx="4713316" cy="3537065"/>
          </a:xfrm>
        </p:spPr>
      </p:pic>
    </p:spTree>
    <p:extLst>
      <p:ext uri="{BB962C8B-B14F-4D97-AF65-F5344CB8AC3E}">
        <p14:creationId xmlns="" xmlns:p14="http://schemas.microsoft.com/office/powerpoint/2010/main" val="30437475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25413"/>
            <a:ext cx="7772400" cy="1143000"/>
          </a:xfrm>
        </p:spPr>
        <p:txBody>
          <a:bodyPr/>
          <a:lstStyle/>
          <a:p>
            <a:pPr eaLnBrk="1" hangingPunct="1"/>
            <a:r>
              <a:rPr lang="ar-SA" sz="4000" i="1" smtClean="0">
                <a:solidFill>
                  <a:srgbClr val="FFFF66"/>
                </a:solidFill>
                <a:cs typeface="Times New Roman" pitchFamily="18" charset="0"/>
              </a:rPr>
              <a:t>الأذيات المجتزأة (المنفصلة)</a:t>
            </a:r>
            <a:endParaRPr lang="en-US" sz="4000" i="1" smtClean="0">
              <a:solidFill>
                <a:srgbClr val="FFFF66"/>
              </a:solidFill>
              <a:cs typeface="Times New Roman" pitchFamily="18" charset="0"/>
            </a:endParaRPr>
          </a:p>
        </p:txBody>
      </p:sp>
      <p:pic>
        <p:nvPicPr>
          <p:cNvPr id="24580" name="Picture 4" descr="54 (1)"/>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685800" y="2662172"/>
            <a:ext cx="3810000" cy="2752855"/>
          </a:xfrm>
        </p:spPr>
      </p:pic>
      <p:sp>
        <p:nvSpPr>
          <p:cNvPr id="24579" name="Rectangle 3"/>
          <p:cNvSpPr>
            <a:spLocks noGrp="1" noChangeArrowheads="1"/>
          </p:cNvSpPr>
          <p:nvPr>
            <p:ph type="body" sz="half" idx="2"/>
          </p:nvPr>
        </p:nvSpPr>
        <p:spPr>
          <a:xfrm>
            <a:off x="179388" y="1341438"/>
            <a:ext cx="8785225" cy="863600"/>
          </a:xfrm>
        </p:spPr>
        <p:txBody>
          <a:bodyPr/>
          <a:lstStyle/>
          <a:p>
            <a:pPr marL="533400" indent="-533400" eaLnBrk="1" hangingPunct="1">
              <a:buClr>
                <a:srgbClr val="FEB0FA"/>
              </a:buClr>
              <a:buFontTx/>
              <a:buNone/>
            </a:pPr>
            <a:r>
              <a:rPr lang="ar-SA" sz="3600" b="1" smtClean="0">
                <a:solidFill>
                  <a:srgbClr val="FFFFCC"/>
                </a:solidFill>
                <a:cs typeface="Traditional Arabic" pitchFamily="2" charset="-78"/>
              </a:rPr>
              <a:t>- لاتترافق مع أذية اللسان – الغدد اللعابية – أو بقية أعضاء الوجه.</a:t>
            </a:r>
          </a:p>
          <a:p>
            <a:pPr marL="533400" indent="-533400" eaLnBrk="1" hangingPunct="1"/>
            <a:endParaRPr lang="en-US" sz="3600" b="1" smtClean="0">
              <a:solidFill>
                <a:srgbClr val="FFFFCC"/>
              </a:solidFill>
              <a:cs typeface="Traditional Arabic" pitchFamily="2" charset="-78"/>
            </a:endParaRPr>
          </a:p>
        </p:txBody>
      </p:sp>
    </p:spTree>
    <p:extLst>
      <p:ext uri="{BB962C8B-B14F-4D97-AF65-F5344CB8AC3E}">
        <p14:creationId xmlns="" xmlns:p14="http://schemas.microsoft.com/office/powerpoint/2010/main" val="13978628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1000" fill="hold"/>
                                        <p:tgtEl>
                                          <p:spTgt spid="24578"/>
                                        </p:tgtEl>
                                        <p:attrNameLst>
                                          <p:attrName>ppt_x</p:attrName>
                                        </p:attrNameLst>
                                      </p:cBhvr>
                                      <p:tavLst>
                                        <p:tav tm="0">
                                          <p:val>
                                            <p:strVal val="#ppt_x"/>
                                          </p:val>
                                        </p:tav>
                                        <p:tav tm="100000">
                                          <p:val>
                                            <p:strVal val="#ppt_x"/>
                                          </p:val>
                                        </p:tav>
                                      </p:tavLst>
                                    </p:anim>
                                    <p:anim calcmode="lin" valueType="num">
                                      <p:cBhvr additive="base">
                                        <p:cTn id="8" dur="1000" fill="hold"/>
                                        <p:tgtEl>
                                          <p:spTgt spid="24578"/>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animEffect transition="in" filter="wedge">
                                      <p:cBhvr>
                                        <p:cTn id="11" dur="1000"/>
                                        <p:tgtEl>
                                          <p:spTgt spid="24580"/>
                                        </p:tgtEl>
                                      </p:cBhvr>
                                    </p:animEffect>
                                  </p:childTnLst>
                                </p:cTn>
                              </p:par>
                              <p:par>
                                <p:cTn id="12" presetID="50" presetClass="entr" presetSubtype="0" decel="100000" fill="hold" nodeType="withEffect">
                                  <p:stCondLst>
                                    <p:cond delay="0"/>
                                  </p:stCondLst>
                                  <p:childTnLst>
                                    <p:set>
                                      <p:cBhvr>
                                        <p:cTn id="13" dur="1" fill="hold">
                                          <p:stCondLst>
                                            <p:cond delay="0"/>
                                          </p:stCondLst>
                                        </p:cTn>
                                        <p:tgtEl>
                                          <p:spTgt spid="24579">
                                            <p:txEl>
                                              <p:pRg st="0" end="0"/>
                                            </p:txEl>
                                          </p:spTgt>
                                        </p:tgtEl>
                                        <p:attrNameLst>
                                          <p:attrName>style.visibility</p:attrName>
                                        </p:attrNameLst>
                                      </p:cBhvr>
                                      <p:to>
                                        <p:strVal val="visible"/>
                                      </p:to>
                                    </p:set>
                                    <p:anim calcmode="lin" valueType="num">
                                      <p:cBhvr>
                                        <p:cTn id="14" dur="1000" fill="hold"/>
                                        <p:tgtEl>
                                          <p:spTgt spid="2457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457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4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60350"/>
            <a:ext cx="7772400" cy="1143000"/>
          </a:xfrm>
        </p:spPr>
        <p:txBody>
          <a:bodyPr/>
          <a:lstStyle/>
          <a:p>
            <a:pPr algn="ctr" eaLnBrk="1" hangingPunct="1"/>
            <a:r>
              <a:rPr lang="ar-SA" sz="4000" i="1" dirty="0" err="1" smtClean="0">
                <a:solidFill>
                  <a:srgbClr val="FFFF66"/>
                </a:solidFill>
                <a:cs typeface="Times New Roman" pitchFamily="18" charset="0"/>
              </a:rPr>
              <a:t>الأذيات</a:t>
            </a:r>
            <a:r>
              <a:rPr lang="ar-SA" sz="4000" i="1" dirty="0" smtClean="0">
                <a:solidFill>
                  <a:srgbClr val="FFFF66"/>
                </a:solidFill>
                <a:cs typeface="Times New Roman" pitchFamily="18" charset="0"/>
              </a:rPr>
              <a:t> </a:t>
            </a:r>
            <a:r>
              <a:rPr lang="ar-SA" sz="4000" i="1" dirty="0" err="1" smtClean="0">
                <a:solidFill>
                  <a:srgbClr val="FFFF66"/>
                </a:solidFill>
                <a:cs typeface="Times New Roman" pitchFamily="18" charset="0"/>
              </a:rPr>
              <a:t>المجتزأة</a:t>
            </a:r>
            <a:r>
              <a:rPr lang="ar-SA" sz="4000" i="1" dirty="0" smtClean="0">
                <a:solidFill>
                  <a:srgbClr val="FFFF66"/>
                </a:solidFill>
                <a:cs typeface="Times New Roman" pitchFamily="18" charset="0"/>
              </a:rPr>
              <a:t> (المنفصلة)</a:t>
            </a:r>
            <a:endParaRPr lang="en-US" sz="4000" i="1" dirty="0" smtClean="0">
              <a:solidFill>
                <a:srgbClr val="FFFF66"/>
              </a:solidFill>
              <a:cs typeface="Times New Roman" pitchFamily="18" charset="0"/>
            </a:endParaRPr>
          </a:p>
        </p:txBody>
      </p:sp>
      <p:pic>
        <p:nvPicPr>
          <p:cNvPr id="25604" name="Picture 4" descr="DSC00262"/>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a:xfrm>
            <a:off x="2411760" y="2852936"/>
            <a:ext cx="4259263" cy="3076575"/>
          </a:xfrm>
        </p:spPr>
      </p:pic>
      <p:sp>
        <p:nvSpPr>
          <p:cNvPr id="25603" name="Rectangle 3"/>
          <p:cNvSpPr>
            <a:spLocks noGrp="1" noChangeArrowheads="1"/>
          </p:cNvSpPr>
          <p:nvPr>
            <p:ph type="body" sz="half" idx="2"/>
          </p:nvPr>
        </p:nvSpPr>
        <p:spPr>
          <a:xfrm>
            <a:off x="2051050" y="1981200"/>
            <a:ext cx="6407150" cy="727075"/>
          </a:xfrm>
        </p:spPr>
        <p:txBody>
          <a:bodyPr/>
          <a:lstStyle/>
          <a:p>
            <a:pPr algn="r" eaLnBrk="1" hangingPunct="1">
              <a:buFontTx/>
              <a:buNone/>
            </a:pPr>
            <a:r>
              <a:rPr lang="ar-SY" sz="2800" dirty="0" smtClean="0">
                <a:solidFill>
                  <a:srgbClr val="FFFFCC"/>
                </a:solidFill>
              </a:rPr>
              <a:t>2</a:t>
            </a:r>
            <a:r>
              <a:rPr lang="ar-SY" dirty="0" smtClean="0">
                <a:solidFill>
                  <a:srgbClr val="FFFFCC"/>
                </a:solidFill>
                <a:cs typeface="Traditional Arabic" pitchFamily="2" charset="-78"/>
              </a:rPr>
              <a:t>. </a:t>
            </a:r>
            <a:r>
              <a:rPr lang="ar-SA" sz="3600" b="1" dirty="0" smtClean="0">
                <a:solidFill>
                  <a:srgbClr val="FFFFCC"/>
                </a:solidFill>
                <a:cs typeface="Traditional Arabic" pitchFamily="2" charset="-78"/>
              </a:rPr>
              <a:t>مترافقة مع أعضاء الوجه.</a:t>
            </a:r>
            <a:endParaRPr lang="en-US" sz="3600" b="1" dirty="0" smtClean="0">
              <a:solidFill>
                <a:srgbClr val="FFFFCC"/>
              </a:solidFill>
              <a:cs typeface="Traditional Arabic" pitchFamily="2" charset="-78"/>
            </a:endParaRPr>
          </a:p>
        </p:txBody>
      </p:sp>
    </p:spTree>
    <p:extLst>
      <p:ext uri="{BB962C8B-B14F-4D97-AF65-F5344CB8AC3E}">
        <p14:creationId xmlns="" xmlns:p14="http://schemas.microsoft.com/office/powerpoint/2010/main" val="29063398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strips(downLeft)">
                                      <p:cBhvr>
                                        <p:cTn id="7" dur="1000"/>
                                        <p:tgtEl>
                                          <p:spTgt spid="25602"/>
                                        </p:tgtEl>
                                      </p:cBhvr>
                                    </p:animEffect>
                                  </p:childTnLst>
                                </p:cTn>
                              </p:par>
                              <p:par>
                                <p:cTn id="8" presetID="21" presetClass="entr" presetSubtype="4"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4)">
                                      <p:cBhvr>
                                        <p:cTn id="10" dur="2000"/>
                                        <p:tgtEl>
                                          <p:spTgt spid="25604"/>
                                        </p:tgtEl>
                                      </p:cBhvr>
                                    </p:animEffect>
                                  </p:childTnLst>
                                </p:cTn>
                              </p:par>
                              <p:par>
                                <p:cTn id="11" presetID="50" presetClass="entr" presetSubtype="0" decel="100000" fill="hold" nodeType="withEffect">
                                  <p:stCondLst>
                                    <p:cond delay="0"/>
                                  </p:stCondLst>
                                  <p:iterate type="lt">
                                    <p:tmPct val="0"/>
                                  </p:iterate>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p:cTn id="13" dur="1000" fill="hold"/>
                                        <p:tgtEl>
                                          <p:spTgt spid="25603">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2560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ctr" eaLnBrk="1" hangingPunct="1"/>
            <a:r>
              <a:rPr lang="ar-SA" sz="4000" i="1" dirty="0" smtClean="0">
                <a:solidFill>
                  <a:srgbClr val="FFFF66"/>
                </a:solidFill>
                <a:cs typeface="Times New Roman" pitchFamily="18" charset="0"/>
              </a:rPr>
              <a:t>مترافقة مع أذيات جسمية أخرى بعيدة</a:t>
            </a:r>
            <a:endParaRPr lang="en-US" sz="4000" i="1" dirty="0" smtClean="0">
              <a:solidFill>
                <a:srgbClr val="FFFF66"/>
              </a:solidFill>
              <a:cs typeface="Times New Roman" pitchFamily="18" charset="0"/>
            </a:endParaRPr>
          </a:p>
        </p:txBody>
      </p:sp>
      <p:sp>
        <p:nvSpPr>
          <p:cNvPr id="61443" name="Rectangle 3"/>
          <p:cNvSpPr>
            <a:spLocks noGrp="1" noChangeArrowheads="1"/>
          </p:cNvSpPr>
          <p:nvPr>
            <p:ph sz="quarter" idx="13"/>
          </p:nvPr>
        </p:nvSpPr>
        <p:spPr>
          <a:xfrm>
            <a:off x="685800" y="2630488"/>
            <a:ext cx="7772400" cy="2311400"/>
          </a:xfrm>
        </p:spPr>
        <p:txBody>
          <a:bodyPr/>
          <a:lstStyle/>
          <a:p>
            <a:pPr marL="609600" indent="-609600" algn="r" eaLnBrk="1" hangingPunct="1">
              <a:buClr>
                <a:srgbClr val="FEA0F7"/>
              </a:buClr>
              <a:buFontTx/>
              <a:buNone/>
            </a:pPr>
            <a:r>
              <a:rPr lang="ar-SA" sz="3600" b="1" dirty="0" smtClean="0">
                <a:solidFill>
                  <a:srgbClr val="FFFFCC"/>
                </a:solidFill>
                <a:cs typeface="Traditional Arabic" pitchFamily="2" charset="-78"/>
              </a:rPr>
              <a:t>1- وحيدة.</a:t>
            </a:r>
          </a:p>
          <a:p>
            <a:pPr marL="609600" indent="-609600" algn="r" eaLnBrk="1" hangingPunct="1">
              <a:buClr>
                <a:srgbClr val="FEA0F7"/>
              </a:buClr>
              <a:buFontTx/>
              <a:buNone/>
            </a:pPr>
            <a:r>
              <a:rPr lang="ar-SA" sz="3600" b="1" dirty="0" smtClean="0">
                <a:solidFill>
                  <a:srgbClr val="FFFFCC"/>
                </a:solidFill>
                <a:cs typeface="Traditional Arabic" pitchFamily="2" charset="-78"/>
              </a:rPr>
              <a:t>2- متعددة.</a:t>
            </a:r>
          </a:p>
          <a:p>
            <a:pPr marL="609600" indent="-609600" algn="r" eaLnBrk="1" hangingPunct="1">
              <a:buClr>
                <a:srgbClr val="FEA0F7"/>
              </a:buClr>
              <a:buFontTx/>
              <a:buNone/>
            </a:pPr>
            <a:r>
              <a:rPr lang="ar-SA" sz="3600" b="1" dirty="0" smtClean="0">
                <a:solidFill>
                  <a:srgbClr val="FFFFCC"/>
                </a:solidFill>
                <a:cs typeface="Traditional Arabic" pitchFamily="2" charset="-78"/>
              </a:rPr>
              <a:t>3- شاملة الأذن والفم وملحقاتهم.</a:t>
            </a:r>
            <a:endParaRPr lang="en-US" sz="3600" b="1" dirty="0" smtClean="0">
              <a:solidFill>
                <a:srgbClr val="FFFFCC"/>
              </a:solidFill>
              <a:cs typeface="Traditional Arabic" pitchFamily="2" charset="-78"/>
            </a:endParaRPr>
          </a:p>
        </p:txBody>
      </p:sp>
    </p:spTree>
    <p:extLst>
      <p:ext uri="{BB962C8B-B14F-4D97-AF65-F5344CB8AC3E}">
        <p14:creationId xmlns="" xmlns:p14="http://schemas.microsoft.com/office/powerpoint/2010/main" val="6193531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Scale>
                                      <p:cBhvr>
                                        <p:cTn id="7" dur="1000" decel="50000" fill="hold">
                                          <p:stCondLst>
                                            <p:cond delay="0"/>
                                          </p:stCondLst>
                                        </p:cTn>
                                        <p:tgtEl>
                                          <p:spTgt spid="614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42"/>
                                        </p:tgtEl>
                                        <p:attrNameLst>
                                          <p:attrName>ppt_x</p:attrName>
                                          <p:attrName>ppt_y</p:attrName>
                                        </p:attrNameLst>
                                      </p:cBhvr>
                                    </p:animMotion>
                                    <p:animEffect transition="in" filter="fade">
                                      <p:cBhvr>
                                        <p:cTn id="9" dur="1000"/>
                                        <p:tgtEl>
                                          <p:spTgt spid="6144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 calcmode="lin" valueType="num">
                                      <p:cBhvr>
                                        <p:cTn id="12" dur="1000" fill="hold"/>
                                        <p:tgtEl>
                                          <p:spTgt spid="6144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6144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144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61443">
                                            <p:txEl>
                                              <p:pRg st="1" end="1"/>
                                            </p:txEl>
                                          </p:spTgt>
                                        </p:tgtEl>
                                        <p:attrNameLst>
                                          <p:attrName>style.visibility</p:attrName>
                                        </p:attrNameLst>
                                      </p:cBhvr>
                                      <p:to>
                                        <p:strVal val="visible"/>
                                      </p:to>
                                    </p:set>
                                    <p:anim calcmode="lin" valueType="num">
                                      <p:cBhvr>
                                        <p:cTn id="17" dur="1000" fill="hold"/>
                                        <p:tgtEl>
                                          <p:spTgt spid="61443">
                                            <p:txEl>
                                              <p:pRg st="1" end="1"/>
                                            </p:txEl>
                                          </p:spTgt>
                                        </p:tgtEl>
                                        <p:attrNameLst>
                                          <p:attrName>ppt_w</p:attrName>
                                        </p:attrNameLst>
                                      </p:cBhvr>
                                      <p:tavLst>
                                        <p:tav tm="0">
                                          <p:val>
                                            <p:strVal val="#ppt_w+.3"/>
                                          </p:val>
                                        </p:tav>
                                        <p:tav tm="100000">
                                          <p:val>
                                            <p:strVal val="#ppt_w"/>
                                          </p:val>
                                        </p:tav>
                                      </p:tavLst>
                                    </p:anim>
                                    <p:anim calcmode="lin" valueType="num">
                                      <p:cBhvr>
                                        <p:cTn id="18" dur="1000" fill="hold"/>
                                        <p:tgtEl>
                                          <p:spTgt spid="6144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61443">
                                            <p:txEl>
                                              <p:pRg st="1" end="1"/>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1443">
                                            <p:txEl>
                                              <p:pRg st="2" end="2"/>
                                            </p:txEl>
                                          </p:spTgt>
                                        </p:tgtEl>
                                        <p:attrNameLst>
                                          <p:attrName>style.visibility</p:attrName>
                                        </p:attrNameLst>
                                      </p:cBhvr>
                                      <p:to>
                                        <p:strVal val="visible"/>
                                      </p:to>
                                    </p:set>
                                    <p:anim calcmode="lin" valueType="num">
                                      <p:cBhvr>
                                        <p:cTn id="22" dur="1000" fill="hold"/>
                                        <p:tgtEl>
                                          <p:spTgt spid="61443">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61443">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algn="ctr" eaLnBrk="1" hangingPunct="1"/>
            <a:r>
              <a:rPr lang="ar-SA" sz="5400" u="sng" dirty="0" smtClean="0">
                <a:solidFill>
                  <a:srgbClr val="CC66FF"/>
                </a:solidFill>
                <a:cs typeface="Times New Roman" pitchFamily="18" charset="0"/>
              </a:rPr>
              <a:t>مـلاحـظــــــة</a:t>
            </a:r>
            <a:endParaRPr lang="en-US" sz="5400" u="sng" dirty="0" smtClean="0">
              <a:solidFill>
                <a:srgbClr val="CC66FF"/>
              </a:solidFill>
              <a:cs typeface="Times New Roman" pitchFamily="18" charset="0"/>
            </a:endParaRPr>
          </a:p>
        </p:txBody>
      </p:sp>
      <p:sp>
        <p:nvSpPr>
          <p:cNvPr id="35843" name="Rectangle 3"/>
          <p:cNvSpPr>
            <a:spLocks noGrp="1" noChangeArrowheads="1"/>
          </p:cNvSpPr>
          <p:nvPr>
            <p:ph sz="quarter" idx="13"/>
          </p:nvPr>
        </p:nvSpPr>
        <p:spPr>
          <a:xfrm>
            <a:off x="0" y="2276475"/>
            <a:ext cx="8964613" cy="3384550"/>
          </a:xfrm>
        </p:spPr>
        <p:txBody>
          <a:bodyPr>
            <a:normAutofit/>
          </a:bodyPr>
          <a:lstStyle/>
          <a:p>
            <a:pPr marL="609600" indent="-609600" algn="r" eaLnBrk="1" hangingPunct="1">
              <a:buFontTx/>
              <a:buNone/>
            </a:pPr>
            <a:r>
              <a:rPr lang="ar-SA" sz="2800" b="1" dirty="0" smtClean="0">
                <a:solidFill>
                  <a:srgbClr val="FFFF66"/>
                </a:solidFill>
              </a:rPr>
              <a:t>يرافق هذه الرضوض نزوف قد تسبب أذية متباينة حسب </a:t>
            </a:r>
            <a:r>
              <a:rPr lang="ar-SA" sz="2800" b="1" dirty="0" err="1" smtClean="0">
                <a:solidFill>
                  <a:srgbClr val="FFFF66"/>
                </a:solidFill>
              </a:rPr>
              <a:t>مايلي</a:t>
            </a:r>
            <a:r>
              <a:rPr lang="ar-SA" sz="2800" b="1" dirty="0" smtClean="0">
                <a:solidFill>
                  <a:srgbClr val="FFFF66"/>
                </a:solidFill>
              </a:rPr>
              <a:t>:</a:t>
            </a:r>
          </a:p>
          <a:p>
            <a:pPr marL="609600" indent="-609600" algn="r" eaLnBrk="1" hangingPunct="1">
              <a:buFontTx/>
              <a:buNone/>
            </a:pPr>
            <a:endParaRPr lang="ar-SA" sz="2800" b="1" dirty="0" smtClean="0">
              <a:solidFill>
                <a:srgbClr val="FFFF66"/>
              </a:solidFill>
            </a:endParaRPr>
          </a:p>
          <a:p>
            <a:pPr marL="609600" indent="-609600" algn="r" eaLnBrk="1" hangingPunct="1">
              <a:buClr>
                <a:srgbClr val="FF85AB"/>
              </a:buClr>
              <a:buFontTx/>
              <a:buNone/>
            </a:pPr>
            <a:r>
              <a:rPr lang="ar-SA" sz="2800" b="1" dirty="0" smtClean="0">
                <a:solidFill>
                  <a:srgbClr val="FFFFCC"/>
                </a:solidFill>
              </a:rPr>
              <a:t>1- الجروح النافذة –  لها فوهة دخول وخروج .</a:t>
            </a:r>
          </a:p>
          <a:p>
            <a:pPr marL="609600" indent="-609600" algn="r" eaLnBrk="1" hangingPunct="1">
              <a:buClr>
                <a:srgbClr val="FF85AB"/>
              </a:buClr>
              <a:buFontTx/>
              <a:buNone/>
            </a:pPr>
            <a:r>
              <a:rPr lang="ar-SA" sz="2800" b="1" dirty="0" smtClean="0">
                <a:solidFill>
                  <a:srgbClr val="FFFFCC"/>
                </a:solidFill>
              </a:rPr>
              <a:t>2- فوهة دخول واستقرار في مكان ما .</a:t>
            </a:r>
          </a:p>
          <a:p>
            <a:pPr marL="609600" indent="-609600" algn="r" eaLnBrk="1" hangingPunct="1">
              <a:buClr>
                <a:srgbClr val="FF85AB"/>
              </a:buClr>
              <a:buFontTx/>
              <a:buNone/>
            </a:pPr>
            <a:r>
              <a:rPr lang="ar-SA" sz="2800" b="1" dirty="0" smtClean="0">
                <a:solidFill>
                  <a:srgbClr val="FFFFCC"/>
                </a:solidFill>
              </a:rPr>
              <a:t>3- إصابة جزئية في الذقن </a:t>
            </a:r>
            <a:r>
              <a:rPr lang="ar-SA" sz="2800" b="1" dirty="0" smtClean="0">
                <a:solidFill>
                  <a:srgbClr val="FFFFCC"/>
                </a:solidFill>
                <a:latin typeface="Arial" charset="0"/>
              </a:rPr>
              <a:t>– زاوية</a:t>
            </a:r>
            <a:r>
              <a:rPr lang="ar-SA" sz="2800" b="1" dirty="0" smtClean="0">
                <a:solidFill>
                  <a:srgbClr val="FFFFCC"/>
                </a:solidFill>
              </a:rPr>
              <a:t> الفك  –  منطقة صغيرة في الوجه.</a:t>
            </a:r>
            <a:endParaRPr lang="en-US" sz="2800" b="1" dirty="0" smtClean="0">
              <a:solidFill>
                <a:srgbClr val="FFFFCC"/>
              </a:solidFill>
            </a:endParaRPr>
          </a:p>
        </p:txBody>
      </p:sp>
    </p:spTree>
    <p:extLst>
      <p:ext uri="{BB962C8B-B14F-4D97-AF65-F5344CB8AC3E}">
        <p14:creationId xmlns="" xmlns:p14="http://schemas.microsoft.com/office/powerpoint/2010/main" val="18288492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1000" fill="hold"/>
                                        <p:tgtEl>
                                          <p:spTgt spid="3584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58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843">
                                            <p:txEl>
                                              <p:pRg st="0" end="0"/>
                                            </p:txEl>
                                          </p:spTgt>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35843">
                                            <p:txEl>
                                              <p:pRg st="2" end="2"/>
                                            </p:txEl>
                                          </p:spTgt>
                                        </p:tgtEl>
                                        <p:attrNameLst>
                                          <p:attrName>style.visibility</p:attrName>
                                        </p:attrNameLst>
                                      </p:cBhvr>
                                      <p:to>
                                        <p:strVal val="visible"/>
                                      </p:to>
                                    </p:set>
                                    <p:anim calcmode="lin" valueType="num">
                                      <p:cBhvr>
                                        <p:cTn id="12" dur="100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5843">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35843">
                                            <p:txEl>
                                              <p:pRg st="2" end="2"/>
                                            </p:txEl>
                                          </p:spTgt>
                                        </p:tgtEl>
                                        <p:attrNameLst>
                                          <p:attrName>style.rotation</p:attrName>
                                        </p:attrNameLst>
                                      </p:cBhvr>
                                      <p:tavLst>
                                        <p:tav tm="0">
                                          <p:val>
                                            <p:fltVal val="360"/>
                                          </p:val>
                                        </p:tav>
                                        <p:tav tm="100000">
                                          <p:val>
                                            <p:fltVal val="0"/>
                                          </p:val>
                                        </p:tav>
                                      </p:tavLst>
                                    </p:anim>
                                    <p:animEffect transition="in" filter="fade">
                                      <p:cBhvr>
                                        <p:cTn id="15" dur="1000"/>
                                        <p:tgtEl>
                                          <p:spTgt spid="35843">
                                            <p:txEl>
                                              <p:pRg st="2" end="2"/>
                                            </p:txEl>
                                          </p:spTgt>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35843">
                                            <p:txEl>
                                              <p:pRg st="3" end="3"/>
                                            </p:txEl>
                                          </p:spTgt>
                                        </p:tgtEl>
                                        <p:attrNameLst>
                                          <p:attrName>style.visibility</p:attrName>
                                        </p:attrNameLst>
                                      </p:cBhvr>
                                      <p:to>
                                        <p:strVal val="visible"/>
                                      </p:to>
                                    </p:set>
                                    <p:anim calcmode="lin" valueType="num">
                                      <p:cBhvr>
                                        <p:cTn id="18" dur="1000" fill="hold"/>
                                        <p:tgtEl>
                                          <p:spTgt spid="35843">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35843">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35843">
                                            <p:txEl>
                                              <p:pRg st="3" end="3"/>
                                            </p:txEl>
                                          </p:spTgt>
                                        </p:tgtEl>
                                        <p:attrNameLst>
                                          <p:attrName>style.rotation</p:attrName>
                                        </p:attrNameLst>
                                      </p:cBhvr>
                                      <p:tavLst>
                                        <p:tav tm="0">
                                          <p:val>
                                            <p:fltVal val="360"/>
                                          </p:val>
                                        </p:tav>
                                        <p:tav tm="100000">
                                          <p:val>
                                            <p:fltVal val="0"/>
                                          </p:val>
                                        </p:tav>
                                      </p:tavLst>
                                    </p:anim>
                                    <p:animEffect transition="in" filter="fade">
                                      <p:cBhvr>
                                        <p:cTn id="21" dur="1000"/>
                                        <p:tgtEl>
                                          <p:spTgt spid="35843">
                                            <p:txEl>
                                              <p:pRg st="3" end="3"/>
                                            </p:txEl>
                                          </p:spTgt>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35843">
                                            <p:txEl>
                                              <p:pRg st="4" end="4"/>
                                            </p:txEl>
                                          </p:spTgt>
                                        </p:tgtEl>
                                        <p:attrNameLst>
                                          <p:attrName>style.visibility</p:attrName>
                                        </p:attrNameLst>
                                      </p:cBhvr>
                                      <p:to>
                                        <p:strVal val="visible"/>
                                      </p:to>
                                    </p:set>
                                    <p:anim calcmode="lin" valueType="num">
                                      <p:cBhvr>
                                        <p:cTn id="24" dur="1000" fill="hold"/>
                                        <p:tgtEl>
                                          <p:spTgt spid="35843">
                                            <p:txEl>
                                              <p:pRg st="4" end="4"/>
                                            </p:txEl>
                                          </p:spTgt>
                                        </p:tgtEl>
                                        <p:attrNameLst>
                                          <p:attrName>ppt_w</p:attrName>
                                        </p:attrNameLst>
                                      </p:cBhvr>
                                      <p:tavLst>
                                        <p:tav tm="0">
                                          <p:val>
                                            <p:fltVal val="0"/>
                                          </p:val>
                                        </p:tav>
                                        <p:tav tm="100000">
                                          <p:val>
                                            <p:strVal val="#ppt_w"/>
                                          </p:val>
                                        </p:tav>
                                      </p:tavLst>
                                    </p:anim>
                                    <p:anim calcmode="lin" valueType="num">
                                      <p:cBhvr>
                                        <p:cTn id="25" dur="1000" fill="hold"/>
                                        <p:tgtEl>
                                          <p:spTgt spid="35843">
                                            <p:txEl>
                                              <p:pRg st="4" end="4"/>
                                            </p:txEl>
                                          </p:spTgt>
                                        </p:tgtEl>
                                        <p:attrNameLst>
                                          <p:attrName>ppt_h</p:attrName>
                                        </p:attrNameLst>
                                      </p:cBhvr>
                                      <p:tavLst>
                                        <p:tav tm="0">
                                          <p:val>
                                            <p:fltVal val="0"/>
                                          </p:val>
                                        </p:tav>
                                        <p:tav tm="100000">
                                          <p:val>
                                            <p:strVal val="#ppt_h"/>
                                          </p:val>
                                        </p:tav>
                                      </p:tavLst>
                                    </p:anim>
                                    <p:anim calcmode="lin" valueType="num">
                                      <p:cBhvr>
                                        <p:cTn id="26" dur="1000" fill="hold"/>
                                        <p:tgtEl>
                                          <p:spTgt spid="35843">
                                            <p:txEl>
                                              <p:pRg st="4" end="4"/>
                                            </p:txEl>
                                          </p:spTgt>
                                        </p:tgtEl>
                                        <p:attrNameLst>
                                          <p:attrName>style.rotation</p:attrName>
                                        </p:attrNameLst>
                                      </p:cBhvr>
                                      <p:tavLst>
                                        <p:tav tm="0">
                                          <p:val>
                                            <p:fltVal val="360"/>
                                          </p:val>
                                        </p:tav>
                                        <p:tav tm="100000">
                                          <p:val>
                                            <p:fltVal val="0"/>
                                          </p:val>
                                        </p:tav>
                                      </p:tavLst>
                                    </p:anim>
                                    <p:animEffect transition="in" filter="fade">
                                      <p:cBhvr>
                                        <p:cTn id="27" dur="1000"/>
                                        <p:tgtEl>
                                          <p:spTgt spid="35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SY" dirty="0" smtClean="0"/>
              <a:t>أذيات النسج الرخوة </a:t>
            </a:r>
            <a:endParaRPr lang="en-US" dirty="0"/>
          </a:p>
        </p:txBody>
      </p:sp>
      <p:sp>
        <p:nvSpPr>
          <p:cNvPr id="3" name="عنصر نائب للمحتوى 2"/>
          <p:cNvSpPr>
            <a:spLocks noGrp="1"/>
          </p:cNvSpPr>
          <p:nvPr>
            <p:ph sz="quarter" idx="13"/>
          </p:nvPr>
        </p:nvSpPr>
        <p:spPr/>
        <p:txBody>
          <a:bodyPr>
            <a:noAutofit/>
          </a:bodyPr>
          <a:lstStyle/>
          <a:p>
            <a:pPr algn="just" rtl="1"/>
            <a:r>
              <a:rPr lang="ar-SY" sz="2400" dirty="0" smtClean="0"/>
              <a:t>تكتسب أذيات النسج الرخوة في المنطقة الوجهية أهمية كبيرة كونها منطقة تجميلية .</a:t>
            </a:r>
          </a:p>
          <a:p>
            <a:pPr algn="just" rtl="1"/>
            <a:r>
              <a:rPr lang="ar-SY" sz="2400" dirty="0" smtClean="0"/>
              <a:t>تتضمن أذيات النسج الرخوة عدة أنماط و هي : </a:t>
            </a:r>
          </a:p>
          <a:p>
            <a:pPr marL="571500" indent="-571500" algn="just" rtl="1">
              <a:buFont typeface="+mj-lt"/>
              <a:buAutoNum type="romanLcPeriod"/>
            </a:pPr>
            <a:r>
              <a:rPr lang="ar-SY" sz="2400" dirty="0" err="1" smtClean="0"/>
              <a:t>سحجات</a:t>
            </a:r>
            <a:r>
              <a:rPr lang="ar-SY" sz="2400" dirty="0" smtClean="0"/>
              <a:t> . </a:t>
            </a:r>
          </a:p>
          <a:p>
            <a:pPr marL="571500" indent="-571500" algn="just" rtl="1">
              <a:buFont typeface="+mj-lt"/>
              <a:buAutoNum type="romanLcPeriod"/>
            </a:pPr>
            <a:r>
              <a:rPr lang="ar-SY" sz="2400" dirty="0" smtClean="0"/>
              <a:t>كدمات .</a:t>
            </a:r>
          </a:p>
          <a:p>
            <a:pPr marL="571500" indent="-571500" algn="just" rtl="1">
              <a:buFont typeface="+mj-lt"/>
              <a:buAutoNum type="romanLcPeriod"/>
            </a:pPr>
            <a:r>
              <a:rPr lang="ar-SY" sz="2400" dirty="0" smtClean="0"/>
              <a:t>جروح قاطعة .</a:t>
            </a:r>
          </a:p>
          <a:p>
            <a:pPr marL="571500" indent="-571500" algn="just" rtl="1">
              <a:buFont typeface="+mj-lt"/>
              <a:buAutoNum type="romanLcPeriod"/>
            </a:pPr>
            <a:r>
              <a:rPr lang="ar-SY" sz="2400" dirty="0" smtClean="0"/>
              <a:t>أذيات </a:t>
            </a:r>
            <a:r>
              <a:rPr lang="ar-SY" sz="2400" dirty="0" err="1" smtClean="0"/>
              <a:t>انقلاعية</a:t>
            </a:r>
            <a:r>
              <a:rPr lang="ar-SY" sz="2400" dirty="0" smtClean="0"/>
              <a:t> .</a:t>
            </a:r>
          </a:p>
          <a:p>
            <a:pPr marL="571500" indent="-571500" algn="just" rtl="1">
              <a:buFont typeface="+mj-lt"/>
              <a:buAutoNum type="romanLcPeriod"/>
            </a:pPr>
            <a:r>
              <a:rPr lang="ar-SY" sz="2400" dirty="0" smtClean="0"/>
              <a:t>عضات البشر و الحيوانات . </a:t>
            </a:r>
            <a:endParaRPr lang="en-US" sz="24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محتوى 7"/>
          <p:cNvPicPr>
            <a:picLocks noGrp="1" noChangeAspect="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609600" y="1412776"/>
            <a:ext cx="3733800" cy="4536503"/>
          </a:xfrm>
        </p:spPr>
      </p:pic>
      <p:pic>
        <p:nvPicPr>
          <p:cNvPr id="7" name="عنصر نائب للمحتوى 6"/>
          <p:cNvPicPr>
            <a:picLocks noGrp="1" noChangeAspect="1"/>
          </p:cNvPicPr>
          <p:nvPr>
            <p:ph sz="quarter" idx="14"/>
          </p:nvPr>
        </p:nvPicPr>
        <p:blipFill>
          <a:blip r:embed="rId3" cstate="print">
            <a:extLst>
              <a:ext uri="{28A0092B-C50C-407E-A947-70E740481C1C}">
                <a14:useLocalDpi xmlns="" xmlns:a14="http://schemas.microsoft.com/office/drawing/2010/main" val="0"/>
              </a:ext>
            </a:extLst>
          </a:blip>
          <a:stretch>
            <a:fillRect/>
          </a:stretch>
        </p:blipFill>
        <p:spPr>
          <a:xfrm>
            <a:off x="4800600" y="1412776"/>
            <a:ext cx="3733800" cy="4536504"/>
          </a:xfrm>
        </p:spPr>
      </p:pic>
      <p:sp>
        <p:nvSpPr>
          <p:cNvPr id="4" name="عنوان 3"/>
          <p:cNvSpPr>
            <a:spLocks noGrp="1"/>
          </p:cNvSpPr>
          <p:nvPr>
            <p:ph type="title"/>
          </p:nvPr>
        </p:nvSpPr>
        <p:spPr/>
        <p:txBody>
          <a:bodyPr/>
          <a:lstStyle/>
          <a:p>
            <a:pPr algn="ctr"/>
            <a:r>
              <a:rPr lang="ar-SY" dirty="0" smtClean="0"/>
              <a:t>جروح قاطعة </a:t>
            </a:r>
            <a:endParaRPr lang="en-US" dirty="0"/>
          </a:p>
        </p:txBody>
      </p:sp>
    </p:spTree>
    <p:extLst>
      <p:ext uri="{BB962C8B-B14F-4D97-AF65-F5344CB8AC3E}">
        <p14:creationId xmlns="" xmlns:p14="http://schemas.microsoft.com/office/powerpoint/2010/main" val="37310905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_0054.jpg"/>
          <p:cNvPicPr>
            <a:picLocks noGrp="1" noChangeAspect="1"/>
          </p:cNvPicPr>
          <p:nvPr>
            <p:ph sz="quarter" idx="13"/>
          </p:nvPr>
        </p:nvPicPr>
        <p:blipFill>
          <a:blip r:embed="rId2" cstate="print"/>
          <a:stretch>
            <a:fillRect/>
          </a:stretch>
        </p:blipFill>
        <p:spPr>
          <a:xfrm>
            <a:off x="609600" y="2257425"/>
            <a:ext cx="3733800" cy="2800350"/>
          </a:xfrm>
        </p:spPr>
      </p:pic>
      <p:pic>
        <p:nvPicPr>
          <p:cNvPr id="5" name="Content Placeholder 4" descr="DSC_0055.jpg"/>
          <p:cNvPicPr>
            <a:picLocks noGrp="1" noChangeAspect="1"/>
          </p:cNvPicPr>
          <p:nvPr>
            <p:ph sz="quarter" idx="14"/>
          </p:nvPr>
        </p:nvPicPr>
        <p:blipFill>
          <a:blip r:embed="rId3" cstate="print"/>
          <a:stretch>
            <a:fillRect/>
          </a:stretch>
        </p:blipFill>
        <p:spPr>
          <a:xfrm>
            <a:off x="4800600" y="2257425"/>
            <a:ext cx="3733800" cy="2800350"/>
          </a:xfrm>
        </p:spPr>
      </p:pic>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5042012591.jpg"/>
          <p:cNvPicPr>
            <a:picLocks noGrp="1" noChangeAspect="1"/>
          </p:cNvPicPr>
          <p:nvPr>
            <p:ph sz="quarter" idx="13"/>
          </p:nvPr>
        </p:nvPicPr>
        <p:blipFill>
          <a:blip r:embed="rId2" cstate="print"/>
          <a:stretch>
            <a:fillRect/>
          </a:stretch>
        </p:blipFill>
        <p:spPr>
          <a:xfrm>
            <a:off x="4788024" y="2276872"/>
            <a:ext cx="3733800" cy="2800350"/>
          </a:xfrm>
        </p:spPr>
      </p:pic>
      <p:pic>
        <p:nvPicPr>
          <p:cNvPr id="5" name="Content Placeholder 4" descr="12052012630.jpg"/>
          <p:cNvPicPr>
            <a:picLocks noGrp="1" noChangeAspect="1"/>
          </p:cNvPicPr>
          <p:nvPr>
            <p:ph sz="quarter" idx="14"/>
          </p:nvPr>
        </p:nvPicPr>
        <p:blipFill>
          <a:blip r:embed="rId3" cstate="print"/>
          <a:stretch>
            <a:fillRect/>
          </a:stretch>
        </p:blipFill>
        <p:spPr>
          <a:xfrm>
            <a:off x="539552" y="2284834"/>
            <a:ext cx="3733800" cy="2800350"/>
          </a:xfrm>
        </p:spPr>
      </p:pic>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محتوى 7"/>
          <p:cNvPicPr>
            <a:picLocks noGrp="1" noChangeAspect="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611560" y="1412776"/>
            <a:ext cx="3733800" cy="4509095"/>
          </a:xfrm>
        </p:spPr>
      </p:pic>
      <p:pic>
        <p:nvPicPr>
          <p:cNvPr id="7" name="عنصر نائب للمحتوى 6"/>
          <p:cNvPicPr>
            <a:picLocks noGrp="1" noChangeAspect="1"/>
          </p:cNvPicPr>
          <p:nvPr>
            <p:ph sz="quarter" idx="14"/>
          </p:nvPr>
        </p:nvPicPr>
        <p:blipFill>
          <a:blip r:embed="rId3" cstate="print">
            <a:extLst>
              <a:ext uri="{28A0092B-C50C-407E-A947-70E740481C1C}">
                <a14:useLocalDpi xmlns="" xmlns:a14="http://schemas.microsoft.com/office/drawing/2010/main" val="0"/>
              </a:ext>
            </a:extLst>
          </a:blip>
          <a:stretch>
            <a:fillRect/>
          </a:stretch>
        </p:blipFill>
        <p:spPr>
          <a:xfrm>
            <a:off x="4800600" y="1412776"/>
            <a:ext cx="3947864" cy="4464496"/>
          </a:xfrm>
        </p:spPr>
      </p:pic>
      <p:sp>
        <p:nvSpPr>
          <p:cNvPr id="4" name="عنوان 3"/>
          <p:cNvSpPr>
            <a:spLocks noGrp="1"/>
          </p:cNvSpPr>
          <p:nvPr>
            <p:ph type="title"/>
          </p:nvPr>
        </p:nvSpPr>
        <p:spPr/>
        <p:txBody>
          <a:bodyPr/>
          <a:lstStyle/>
          <a:p>
            <a:pPr algn="ctr" rtl="1"/>
            <a:r>
              <a:rPr lang="ar-SY" dirty="0" smtClean="0"/>
              <a:t>أذيات </a:t>
            </a:r>
            <a:r>
              <a:rPr lang="ar-SY" dirty="0" err="1" smtClean="0"/>
              <a:t>انقلاعية</a:t>
            </a:r>
            <a:r>
              <a:rPr lang="ar-SY" dirty="0" smtClean="0"/>
              <a:t> </a:t>
            </a:r>
            <a:endParaRPr lang="en-US" dirty="0"/>
          </a:p>
        </p:txBody>
      </p:sp>
    </p:spTree>
    <p:extLst>
      <p:ext uri="{BB962C8B-B14F-4D97-AF65-F5344CB8AC3E}">
        <p14:creationId xmlns="" xmlns:p14="http://schemas.microsoft.com/office/powerpoint/2010/main" val="24046007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96440" y="0"/>
            <a:ext cx="7924800" cy="1143000"/>
          </a:xfrm>
        </p:spPr>
        <p:txBody>
          <a:bodyPr/>
          <a:lstStyle/>
          <a:p>
            <a:pPr algn="ctr"/>
            <a:r>
              <a:rPr lang="ar-SY" dirty="0" smtClean="0"/>
              <a:t>ضياع مادي في الأنف ناتج عن عضة كلب </a:t>
            </a:r>
            <a:endParaRPr lang="en-US" dirty="0"/>
          </a:p>
        </p:txBody>
      </p:sp>
      <p:sp>
        <p:nvSpPr>
          <p:cNvPr id="3" name="عنصر نائب للمحتوى 2"/>
          <p:cNvSpPr>
            <a:spLocks noGrp="1"/>
          </p:cNvSpPr>
          <p:nvPr>
            <p:ph sz="quarter" idx="13"/>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5" y="1340768"/>
            <a:ext cx="3705225" cy="2543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2492896"/>
            <a:ext cx="3686175"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6447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rmAutofit/>
          </a:bodyPr>
          <a:lstStyle/>
          <a:p>
            <a:pPr algn="r" rtl="1"/>
            <a:r>
              <a:rPr lang="ar-SA" sz="3600" dirty="0" smtClean="0">
                <a:solidFill>
                  <a:schemeClr val="tx1">
                    <a:lumMod val="75000"/>
                    <a:lumOff val="25000"/>
                  </a:schemeClr>
                </a:solidFill>
                <a:cs typeface="+mn-cs"/>
              </a:rPr>
              <a:t>2- </a:t>
            </a:r>
            <a:r>
              <a:rPr lang="ar-SA" sz="3600" dirty="0">
                <a:solidFill>
                  <a:schemeClr val="tx1">
                    <a:lumMod val="75000"/>
                    <a:lumOff val="25000"/>
                  </a:schemeClr>
                </a:solidFill>
                <a:cs typeface="+mn-cs"/>
              </a:rPr>
              <a:t>حوادث </a:t>
            </a:r>
            <a:r>
              <a:rPr lang="ar-SA" sz="3600" dirty="0" smtClean="0">
                <a:solidFill>
                  <a:schemeClr val="tx1">
                    <a:lumMod val="75000"/>
                    <a:lumOff val="25000"/>
                  </a:schemeClr>
                </a:solidFill>
                <a:cs typeface="+mn-cs"/>
              </a:rPr>
              <a:t>السير</a:t>
            </a:r>
            <a:r>
              <a:rPr lang="en-US" sz="3600" dirty="0">
                <a:solidFill>
                  <a:schemeClr val="tx1">
                    <a:lumMod val="75000"/>
                    <a:lumOff val="25000"/>
                  </a:schemeClr>
                </a:solidFill>
                <a:cs typeface="+mn-cs"/>
              </a:rPr>
              <a:t> </a:t>
            </a:r>
            <a:r>
              <a:rPr lang="ar-SY" sz="3600" dirty="0">
                <a:solidFill>
                  <a:schemeClr val="tx1">
                    <a:lumMod val="75000"/>
                    <a:lumOff val="25000"/>
                  </a:schemeClr>
                </a:solidFill>
                <a:cs typeface="+mn-cs"/>
              </a:rPr>
              <a:t>:</a:t>
            </a:r>
            <a:r>
              <a:rPr lang="ar-SY" sz="3600" dirty="0" smtClean="0">
                <a:solidFill>
                  <a:schemeClr val="tx1">
                    <a:lumMod val="75000"/>
                    <a:lumOff val="25000"/>
                  </a:schemeClr>
                </a:solidFill>
                <a:cs typeface="+mn-cs"/>
              </a:rPr>
              <a:t> </a:t>
            </a:r>
            <a:r>
              <a:rPr lang="ar-SA" sz="5400" b="1" dirty="0">
                <a:cs typeface="Traditional Arabic" pitchFamily="2" charset="-78"/>
              </a:rPr>
              <a:t/>
            </a:r>
            <a:br>
              <a:rPr lang="ar-SA" sz="5400" b="1" dirty="0">
                <a:cs typeface="Traditional Arabic" pitchFamily="2" charset="-78"/>
              </a:rPr>
            </a:br>
            <a:endParaRPr lang="en-US" dirty="0"/>
          </a:p>
        </p:txBody>
      </p:sp>
      <p:pic>
        <p:nvPicPr>
          <p:cNvPr id="4" name="Picture 4" descr="IMG_0065"/>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a:xfrm>
            <a:off x="2425238" y="2107276"/>
            <a:ext cx="4293524" cy="3100647"/>
          </a:xfrm>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3"/>
          </p:nvPr>
        </p:nvSpPr>
        <p:spPr>
          <a:xfrm>
            <a:off x="457200" y="476672"/>
            <a:ext cx="8229600" cy="5649491"/>
          </a:xfrm>
        </p:spPr>
        <p:txBody>
          <a:bodyPr>
            <a:normAutofit/>
          </a:bodyPr>
          <a:lstStyle/>
          <a:p>
            <a:pPr algn="just" rtl="1"/>
            <a:r>
              <a:rPr lang="ar-SY" sz="2400" dirty="0" smtClean="0"/>
              <a:t>المبادئ العامة لمعالجة الجروح الوجهية :</a:t>
            </a:r>
          </a:p>
          <a:p>
            <a:pPr marL="514350" indent="-514350" algn="just" rtl="1">
              <a:buFont typeface="+mj-lt"/>
              <a:buAutoNum type="arabicPeriod"/>
            </a:pPr>
            <a:r>
              <a:rPr lang="ar-SY" sz="2400" dirty="0" smtClean="0"/>
              <a:t>التخدير بمخدر </a:t>
            </a:r>
            <a:r>
              <a:rPr lang="ar-SY" sz="2400" dirty="0" err="1" smtClean="0"/>
              <a:t>ليدوكائين</a:t>
            </a:r>
            <a:r>
              <a:rPr lang="ar-SY" sz="2400" dirty="0" smtClean="0"/>
              <a:t> 2% مع أدرينالين 1/ 100000( ما عدا بعض المناطق كذروة الأنف و صيوان الأذن يتم  التخدير بمخدر موضعي فقط ) .</a:t>
            </a:r>
          </a:p>
          <a:p>
            <a:pPr marL="514350" indent="-514350" algn="just" rtl="1">
              <a:buFont typeface="+mj-lt"/>
              <a:buAutoNum type="arabicPeriod"/>
            </a:pPr>
            <a:r>
              <a:rPr lang="ar-SY" sz="2400" dirty="0" smtClean="0"/>
              <a:t>تنظيف الجرح و إزالة كافة الأجسام الأجنبية .</a:t>
            </a:r>
          </a:p>
          <a:p>
            <a:pPr marL="514350" indent="-514350" algn="just" rtl="1">
              <a:buFont typeface="+mj-lt"/>
              <a:buAutoNum type="arabicPeriod"/>
            </a:pPr>
            <a:r>
              <a:rPr lang="ar-SY" sz="2400" dirty="0" smtClean="0"/>
              <a:t>تنضير طرفي الجرح و إزالة كافة النسج </a:t>
            </a:r>
            <a:r>
              <a:rPr lang="ar-SY" sz="2400" dirty="0" err="1"/>
              <a:t>ا</a:t>
            </a:r>
            <a:r>
              <a:rPr lang="ar-SY" sz="2400" dirty="0" err="1" smtClean="0"/>
              <a:t>لمتموتة</a:t>
            </a:r>
            <a:r>
              <a:rPr lang="ar-SY" sz="2400" dirty="0" smtClean="0"/>
              <a:t> على طرفي الجرح .</a:t>
            </a:r>
          </a:p>
          <a:p>
            <a:pPr marL="514350" indent="-514350" algn="just" rtl="1">
              <a:buFont typeface="+mj-lt"/>
              <a:buAutoNum type="arabicPeriod"/>
            </a:pPr>
            <a:r>
              <a:rPr lang="ar-SY" sz="2400" dirty="0" smtClean="0"/>
              <a:t>الخياطة على طبقات حيث تتم خياطة الطبقات تحت الجلد بخيطان 3-0 أو 4-0 </a:t>
            </a:r>
            <a:r>
              <a:rPr lang="ar-SY" sz="2400" dirty="0" err="1" smtClean="0"/>
              <a:t>فايكريل</a:t>
            </a:r>
            <a:r>
              <a:rPr lang="ar-SY" sz="2400" dirty="0" smtClean="0"/>
              <a:t> كما تتم خياطة الجلد بخيطان 5-0 أو 6-0 نايلون .</a:t>
            </a:r>
          </a:p>
          <a:p>
            <a:pPr marL="514350" indent="-514350" algn="just" rtl="1">
              <a:buFont typeface="+mj-lt"/>
              <a:buAutoNum type="arabicPeriod"/>
            </a:pPr>
            <a:r>
              <a:rPr lang="ar-SY" sz="2400" dirty="0" smtClean="0"/>
              <a:t>تتم تغطية </a:t>
            </a:r>
            <a:r>
              <a:rPr lang="ar-SY" sz="2400" dirty="0"/>
              <a:t>الجرح بضماد رطب مضاد للإنتان حتى فك </a:t>
            </a:r>
            <a:r>
              <a:rPr lang="ar-SY" sz="2400" dirty="0" smtClean="0"/>
              <a:t>القطب .</a:t>
            </a:r>
          </a:p>
          <a:p>
            <a:pPr marL="514350" indent="-514350" algn="just" rtl="1">
              <a:buFont typeface="+mj-lt"/>
              <a:buAutoNum type="arabicPeriod"/>
            </a:pPr>
            <a:r>
              <a:rPr lang="ar-SY" sz="2400" dirty="0" smtClean="0"/>
              <a:t>يتم </a:t>
            </a:r>
            <a:r>
              <a:rPr lang="ar-SY" sz="2400" dirty="0"/>
              <a:t>فك القطب بعد 5 – 7 أيام و بعدها يتم وضع شرائط لاصقة على الجرح لا يكون هناك أي شد على الجرح . </a:t>
            </a:r>
          </a:p>
          <a:p>
            <a:pPr marL="514350" indent="-514350" algn="just" rtl="1">
              <a:buFont typeface="+mj-lt"/>
              <a:buAutoNum type="arabicPeriod"/>
            </a:pPr>
            <a:endParaRPr lang="ar-SY" sz="2400" dirty="0" smtClean="0"/>
          </a:p>
          <a:p>
            <a:pPr marL="0" indent="0" algn="just" rtl="1">
              <a:buNone/>
            </a:pPr>
            <a:endParaRPr lang="ar-SY" sz="2400" dirty="0" smtClean="0"/>
          </a:p>
          <a:p>
            <a:pPr marL="514350" indent="-514350" algn="just" rtl="1">
              <a:buFont typeface="+mj-lt"/>
              <a:buAutoNum type="arabicPeriod"/>
            </a:pPr>
            <a:endParaRPr lang="ar-SY" sz="2400" dirty="0" smtClean="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3"/>
          </p:nvPr>
        </p:nvSpPr>
        <p:spPr/>
        <p:txBody>
          <a:bodyPr>
            <a:normAutofit/>
          </a:bodyPr>
          <a:lstStyle/>
          <a:p>
            <a:pPr algn="just" rtl="1"/>
            <a:r>
              <a:rPr lang="ar-SY" sz="2400" dirty="0" smtClean="0"/>
              <a:t>في بعض الحالات الخاصة يتم تأخير إغلاق الجرح بسبب وجود كسر في النسج العظمية تحت الجرح و ذلك للأسباب التالية :</a:t>
            </a:r>
          </a:p>
          <a:p>
            <a:pPr algn="just" rtl="1"/>
            <a:r>
              <a:rPr lang="ar-SY" sz="2400" dirty="0" smtClean="0"/>
              <a:t>يؤمن الجرح مدخلا جراحيا للعظم لإصلاحه .</a:t>
            </a:r>
          </a:p>
          <a:p>
            <a:pPr algn="just" rtl="1"/>
            <a:r>
              <a:rPr lang="ar-SY" sz="2400" dirty="0" smtClean="0"/>
              <a:t>بعد رد العظم يتم رد النسج إلى مكانها الصحيح .</a:t>
            </a:r>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3"/>
          </p:nvPr>
        </p:nvSpPr>
        <p:spPr>
          <a:xfrm>
            <a:off x="457200" y="620688"/>
            <a:ext cx="8229600" cy="5505475"/>
          </a:xfrm>
        </p:spPr>
        <p:txBody>
          <a:bodyPr>
            <a:normAutofit/>
          </a:bodyPr>
          <a:lstStyle/>
          <a:p>
            <a:pPr algn="just" rtl="1"/>
            <a:r>
              <a:rPr lang="ar-SY" sz="2400" dirty="0" smtClean="0"/>
              <a:t>يجب إغلاق الجروح الوجهية خلال  24 ساعة من الأذية لتحقيق أفضل النتائج التجميلية . </a:t>
            </a:r>
          </a:p>
          <a:p>
            <a:pPr algn="just" rtl="1"/>
            <a:r>
              <a:rPr lang="ar-SY" sz="2400" dirty="0" smtClean="0"/>
              <a:t>هناك بعض الحالات الخاصة في أذيات النسج الرخوة منها :</a:t>
            </a:r>
          </a:p>
          <a:p>
            <a:pPr marL="514350" indent="-514350" algn="just" rtl="1">
              <a:buFont typeface="+mj-lt"/>
              <a:buAutoNum type="alphaLcParenR"/>
            </a:pPr>
            <a:r>
              <a:rPr lang="ar-SY" sz="2400" dirty="0" smtClean="0"/>
              <a:t>بعض الجروح التي يوجد فيها فقد بالنسج كجروح الطلق الناري لا يمكن إغلاقها مباشرة . يمكن إغلاقها بشكل متأخر .و يمكن أن تحتاج لشرائح لإغلاقها .</a:t>
            </a:r>
          </a:p>
          <a:p>
            <a:pPr marL="514350" indent="-514350" algn="just" rtl="1">
              <a:buFont typeface="+mj-lt"/>
              <a:buAutoNum type="alphaLcParenR"/>
            </a:pPr>
            <a:r>
              <a:rPr lang="ar-SY" sz="2400" dirty="0" smtClean="0"/>
              <a:t>عضات الحيوانات و البشر بحاجة لإصلاح متأخر .</a:t>
            </a:r>
          </a:p>
          <a:p>
            <a:pPr marL="514350" indent="-514350" algn="just" rtl="1">
              <a:buFont typeface="+mj-lt"/>
              <a:buAutoNum type="alphaLcParenR"/>
            </a:pPr>
            <a:r>
              <a:rPr lang="ar-SY" sz="2400" dirty="0" smtClean="0"/>
              <a:t>يجب الانتباه لجروح الحافة القرمزية للشفة و الحاجب حيث يجب الخياطة الحواف إلى بعضها .</a:t>
            </a:r>
          </a:p>
          <a:p>
            <a:pPr marL="514350" indent="-514350" algn="just" rtl="1">
              <a:buFont typeface="+mj-lt"/>
              <a:buAutoNum type="alphaLcParenR"/>
            </a:pPr>
            <a:r>
              <a:rPr lang="ar-SY" sz="2400" dirty="0" smtClean="0"/>
              <a:t>جروح الأجفان التي تشمل الأقنية الدمعية .</a:t>
            </a:r>
          </a:p>
          <a:p>
            <a:pPr marL="0" indent="0" algn="just" rtl="1">
              <a:buNone/>
            </a:pPr>
            <a:endParaRPr lang="en-US" sz="24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3"/>
          </p:nvPr>
        </p:nvSpPr>
        <p:spPr>
          <a:xfrm>
            <a:off x="457200" y="1124744"/>
            <a:ext cx="8229600" cy="5001419"/>
          </a:xfrm>
        </p:spPr>
        <p:txBody>
          <a:bodyPr>
            <a:normAutofit/>
          </a:bodyPr>
          <a:lstStyle/>
          <a:p>
            <a:pPr marL="514350" indent="-514350" algn="just" rtl="1">
              <a:buAutoNum type="alphaLcParenR" startAt="5"/>
            </a:pPr>
            <a:r>
              <a:rPr lang="ar-SY" sz="2800" dirty="0" smtClean="0"/>
              <a:t>جروح الخد التي تتضمن قطع فروع العصب الوجهي  أو قناة النكفة . حيث يجب خياطة الفروع الوجهية خياطة مجهرية . </a:t>
            </a:r>
          </a:p>
          <a:p>
            <a:pPr marL="514350" indent="-514350" algn="just" rtl="1">
              <a:buAutoNum type="alphaLcParenR" startAt="5"/>
            </a:pPr>
            <a:r>
              <a:rPr lang="ar-SY" sz="2800" dirty="0" smtClean="0"/>
              <a:t>يجب تصريف الأورام الدموية التي </a:t>
            </a:r>
            <a:r>
              <a:rPr lang="ar-SY" sz="2800" dirty="0" err="1" smtClean="0"/>
              <a:t>تتوضع</a:t>
            </a:r>
            <a:r>
              <a:rPr lang="ar-SY" sz="2800" dirty="0" smtClean="0"/>
              <a:t> فوق الغضاريف مثل غضروف الأذن أو حاجز الأنف . لأن عدم التصريف يؤدي لتنخر الغضروف أسفل الورم الدموي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SY" dirty="0" smtClean="0"/>
              <a:t>جرح في الحاجب يحتاج لاستقصاء القناة الدمعية </a:t>
            </a:r>
            <a:endParaRPr lang="en-US" dirty="0"/>
          </a:p>
        </p:txBody>
      </p:sp>
      <p:sp>
        <p:nvSpPr>
          <p:cNvPr id="3" name="عنصر نائب للمحتوى 2"/>
          <p:cNvSpPr>
            <a:spLocks noGrp="1"/>
          </p:cNvSpPr>
          <p:nvPr>
            <p:ph sz="quarter" idx="13"/>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5656" y="1718091"/>
            <a:ext cx="6552728" cy="3943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860401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endParaRPr lang="en-US"/>
          </a:p>
        </p:txBody>
      </p:sp>
      <p:sp>
        <p:nvSpPr>
          <p:cNvPr id="5" name="عنصر نائب للمحتوى 4"/>
          <p:cNvSpPr>
            <a:spLocks noGrp="1"/>
          </p:cNvSpPr>
          <p:nvPr>
            <p:ph sz="half" idx="1"/>
          </p:nvPr>
        </p:nvSpPr>
        <p:spPr/>
        <p:txBody>
          <a:bodyPr/>
          <a:lstStyle/>
          <a:p>
            <a:endParaRPr lang="en-US"/>
          </a:p>
        </p:txBody>
      </p:sp>
      <p:sp>
        <p:nvSpPr>
          <p:cNvPr id="6" name="عنصر نائب للنص 5"/>
          <p:cNvSpPr>
            <a:spLocks noGrp="1"/>
          </p:cNvSpPr>
          <p:nvPr>
            <p:ph type="body" sz="half" idx="2"/>
          </p:nvPr>
        </p:nvSpPr>
        <p:spPr>
          <a:xfrm>
            <a:off x="4644008" y="1196752"/>
            <a:ext cx="3810000" cy="4114800"/>
          </a:xfrm>
        </p:spPr>
        <p:txBody>
          <a:bodyPr>
            <a:normAutofit/>
          </a:bodyPr>
          <a:lstStyle/>
          <a:p>
            <a:pPr algn="r" rtl="1">
              <a:buFont typeface="Wingdings" pitchFamily="2" charset="2"/>
              <a:buChar char="q"/>
            </a:pPr>
            <a:r>
              <a:rPr lang="ar-SY" sz="2400" dirty="0" smtClean="0"/>
              <a:t>يلاحظ هنا توزع و مسير فروع العصب الوجهي .</a:t>
            </a:r>
          </a:p>
          <a:p>
            <a:pPr algn="r" rtl="1">
              <a:buFont typeface="Wingdings" pitchFamily="2" charset="2"/>
              <a:buChar char="q"/>
            </a:pPr>
            <a:r>
              <a:rPr lang="ar-SY" sz="2400" dirty="0" smtClean="0"/>
              <a:t>الخط المار من وحشي العين و العمودي نحو الأسفل هو خط افتراضي .</a:t>
            </a:r>
          </a:p>
          <a:p>
            <a:pPr algn="r" rtl="1">
              <a:buFont typeface="Wingdings" pitchFamily="2" charset="2"/>
              <a:buChar char="q"/>
            </a:pPr>
            <a:r>
              <a:rPr lang="ar-SY" sz="2400" dirty="0" smtClean="0"/>
              <a:t>جميع الفروع الوجهية خلف هذا الخط في حال الأذية بحاجة لخياطة العصب مجهريا أما أمام هذا الخط فأي أية ليست بحاجة للإصلاح </a:t>
            </a:r>
            <a:endParaRPr lang="en-US" sz="2400"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1268760"/>
            <a:ext cx="3744416" cy="4104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55027119"/>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r" rtl="1"/>
            <a:r>
              <a:rPr lang="ar-SY" sz="2800" dirty="0" smtClean="0"/>
              <a:t>أذية في الخد الأيسر تتضمن الغدة </a:t>
            </a:r>
            <a:r>
              <a:rPr lang="ar-SY" sz="2800" dirty="0" err="1" smtClean="0"/>
              <a:t>النكفية</a:t>
            </a:r>
            <a:r>
              <a:rPr lang="ar-SY" sz="2800" dirty="0" smtClean="0"/>
              <a:t> و فروع العصب الوجهي :</a:t>
            </a:r>
            <a:endParaRPr lang="en-US" sz="2800" dirty="0"/>
          </a:p>
        </p:txBody>
      </p:sp>
      <p:pic>
        <p:nvPicPr>
          <p:cNvPr id="9218" name="Picture 2"/>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tretch>
            <a:fillRect/>
          </a:stretch>
        </p:blipFill>
        <p:spPr bwMode="auto">
          <a:xfrm>
            <a:off x="2539554" y="2311068"/>
            <a:ext cx="4064891" cy="269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09578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3568" y="-171400"/>
            <a:ext cx="7772400" cy="1143000"/>
          </a:xfrm>
        </p:spPr>
        <p:txBody>
          <a:bodyPr/>
          <a:lstStyle/>
          <a:p>
            <a:pPr algn="ctr" eaLnBrk="1" hangingPunct="1"/>
            <a:r>
              <a:rPr lang="ar-SA" b="1" i="1" dirty="0" smtClean="0">
                <a:solidFill>
                  <a:srgbClr val="CCFF99"/>
                </a:solidFill>
                <a:cs typeface="Times New Roman" pitchFamily="18" charset="0"/>
              </a:rPr>
              <a:t>مراحل الإصابة</a:t>
            </a:r>
            <a:r>
              <a:rPr lang="ar-SA" b="1" dirty="0" smtClean="0">
                <a:solidFill>
                  <a:srgbClr val="CCFF99"/>
                </a:solidFill>
              </a:rPr>
              <a:t> </a:t>
            </a:r>
            <a:endParaRPr lang="en-US" b="1" dirty="0" smtClean="0">
              <a:solidFill>
                <a:srgbClr val="CCFF99"/>
              </a:solidFill>
            </a:endParaRPr>
          </a:p>
        </p:txBody>
      </p:sp>
      <p:sp>
        <p:nvSpPr>
          <p:cNvPr id="38915" name="Rectangle 3"/>
          <p:cNvSpPr>
            <a:spLocks noGrp="1" noChangeArrowheads="1"/>
          </p:cNvSpPr>
          <p:nvPr>
            <p:ph sz="quarter" idx="13"/>
          </p:nvPr>
        </p:nvSpPr>
        <p:spPr>
          <a:xfrm>
            <a:off x="0" y="1340768"/>
            <a:ext cx="9144000" cy="5040313"/>
          </a:xfrm>
        </p:spPr>
        <p:txBody>
          <a:bodyPr>
            <a:normAutofit/>
          </a:bodyPr>
          <a:lstStyle/>
          <a:p>
            <a:pPr algn="r" rtl="1" eaLnBrk="1" hangingPunct="1">
              <a:buClr>
                <a:srgbClr val="FEB0FA"/>
              </a:buClr>
            </a:pPr>
            <a:r>
              <a:rPr lang="ar-SA" sz="2400" b="1" u="sng" dirty="0" smtClean="0">
                <a:solidFill>
                  <a:srgbClr val="FFFF66"/>
                </a:solidFill>
                <a:latin typeface="Traditional Arabic" pitchFamily="18" charset="-78"/>
              </a:rPr>
              <a:t>المرحلة الأولى حتى 48 ساعة:</a:t>
            </a:r>
            <a:r>
              <a:rPr lang="ar-SA" sz="2400" b="1" dirty="0" smtClean="0">
                <a:solidFill>
                  <a:srgbClr val="FFFFCC"/>
                </a:solidFill>
                <a:latin typeface="Traditional Arabic" pitchFamily="18" charset="-78"/>
              </a:rPr>
              <a:t> </a:t>
            </a:r>
          </a:p>
          <a:p>
            <a:pPr algn="r" rtl="1" eaLnBrk="1" hangingPunct="1">
              <a:buClr>
                <a:srgbClr val="FEB0FA"/>
              </a:buClr>
              <a:buFontTx/>
              <a:buNone/>
            </a:pPr>
            <a:r>
              <a:rPr lang="ar-SA" sz="2400" b="1" dirty="0" smtClean="0">
                <a:solidFill>
                  <a:srgbClr val="FFFFCC"/>
                </a:solidFill>
                <a:latin typeface="Traditional Arabic" pitchFamily="18" charset="-78"/>
              </a:rPr>
              <a:t>             تظهر وذمة شديدة بدون أعراض التهابية.</a:t>
            </a:r>
          </a:p>
          <a:p>
            <a:pPr algn="r" rtl="1" eaLnBrk="1" hangingPunct="1">
              <a:buClr>
                <a:srgbClr val="FEB0FA"/>
              </a:buClr>
              <a:buFontTx/>
              <a:buNone/>
            </a:pPr>
            <a:endParaRPr lang="ar-SA" sz="2400" b="1" dirty="0" smtClean="0">
              <a:solidFill>
                <a:srgbClr val="FFFFCC"/>
              </a:solidFill>
              <a:latin typeface="Traditional Arabic" pitchFamily="18" charset="-78"/>
            </a:endParaRPr>
          </a:p>
          <a:p>
            <a:pPr algn="r" rtl="1" eaLnBrk="1" hangingPunct="1">
              <a:buClr>
                <a:srgbClr val="FEB0FA"/>
              </a:buClr>
            </a:pPr>
            <a:r>
              <a:rPr lang="ar-SA" sz="2400" b="1" u="sng" dirty="0" smtClean="0">
                <a:solidFill>
                  <a:srgbClr val="FFFF66"/>
                </a:solidFill>
                <a:latin typeface="Traditional Arabic" pitchFamily="18" charset="-78"/>
              </a:rPr>
              <a:t>المرحلة الثانية من 48 ساعة وحتى الأسبوع الثاني:</a:t>
            </a:r>
            <a:r>
              <a:rPr lang="ar-SA" sz="2400" b="1" dirty="0" smtClean="0">
                <a:solidFill>
                  <a:srgbClr val="FFFFCC"/>
                </a:solidFill>
                <a:latin typeface="Traditional Arabic" pitchFamily="18" charset="-78"/>
              </a:rPr>
              <a:t> </a:t>
            </a:r>
          </a:p>
          <a:p>
            <a:pPr algn="r" rtl="1" eaLnBrk="1" hangingPunct="1">
              <a:buClr>
                <a:srgbClr val="FEB0FA"/>
              </a:buClr>
              <a:buFontTx/>
              <a:buNone/>
            </a:pPr>
            <a:r>
              <a:rPr lang="ar-SA" sz="2400" b="1" dirty="0" smtClean="0">
                <a:solidFill>
                  <a:srgbClr val="FFFFCC"/>
                </a:solidFill>
                <a:latin typeface="Traditional Arabic" pitchFamily="18" charset="-78"/>
              </a:rPr>
              <a:t>             حيث يبدأ ظهور النسيج الحبيبي الالتهابي المرمم.</a:t>
            </a:r>
          </a:p>
          <a:p>
            <a:pPr algn="r" rtl="1" eaLnBrk="1" hangingPunct="1">
              <a:buClr>
                <a:srgbClr val="FEB0FA"/>
              </a:buClr>
              <a:buFontTx/>
              <a:buNone/>
            </a:pPr>
            <a:endParaRPr lang="ar-SA" sz="2400" b="1" dirty="0" smtClean="0">
              <a:solidFill>
                <a:srgbClr val="FFFFCC"/>
              </a:solidFill>
              <a:latin typeface="Traditional Arabic" pitchFamily="18" charset="-78"/>
            </a:endParaRPr>
          </a:p>
          <a:p>
            <a:pPr algn="r" rtl="1" eaLnBrk="1" hangingPunct="1">
              <a:buClr>
                <a:srgbClr val="FEB0FA"/>
              </a:buClr>
            </a:pPr>
            <a:r>
              <a:rPr lang="ar-SA" sz="2400" b="1" dirty="0" smtClean="0">
                <a:solidFill>
                  <a:srgbClr val="FFFF66"/>
                </a:solidFill>
                <a:latin typeface="Traditional Arabic" pitchFamily="18" charset="-78"/>
              </a:rPr>
              <a:t>المرحلة الثالثة تشكل النسيج الحبيبي الالتهابي المرمم .</a:t>
            </a:r>
          </a:p>
          <a:p>
            <a:pPr algn="r" rtl="1" eaLnBrk="1" hangingPunct="1">
              <a:buClr>
                <a:srgbClr val="FEB0FA"/>
              </a:buClr>
              <a:buFontTx/>
              <a:buNone/>
            </a:pPr>
            <a:endParaRPr lang="ar-SA" sz="2400" b="1" dirty="0" smtClean="0">
              <a:solidFill>
                <a:srgbClr val="FFFF66"/>
              </a:solidFill>
              <a:latin typeface="Traditional Arabic" pitchFamily="18" charset="-78"/>
            </a:endParaRPr>
          </a:p>
          <a:p>
            <a:pPr algn="r" rtl="1" eaLnBrk="1" hangingPunct="1">
              <a:buClr>
                <a:srgbClr val="FEB0FA"/>
              </a:buClr>
            </a:pPr>
            <a:r>
              <a:rPr lang="ar-SA" sz="2400" b="1" dirty="0" smtClean="0">
                <a:solidFill>
                  <a:srgbClr val="FFFF66"/>
                </a:solidFill>
                <a:latin typeface="Traditional Arabic" pitchFamily="18" charset="-78"/>
              </a:rPr>
              <a:t>المرحلة الرابعة تشكل الندبات </a:t>
            </a:r>
            <a:r>
              <a:rPr lang="ar-SA" sz="2400" b="1" dirty="0" err="1" smtClean="0">
                <a:solidFill>
                  <a:srgbClr val="FFFF66"/>
                </a:solidFill>
                <a:latin typeface="Traditional Arabic" pitchFamily="18" charset="-78"/>
              </a:rPr>
              <a:t>والانكماشات</a:t>
            </a:r>
            <a:r>
              <a:rPr lang="ar-SA" sz="2400" b="1" dirty="0" smtClean="0">
                <a:solidFill>
                  <a:srgbClr val="FFFF66"/>
                </a:solidFill>
                <a:latin typeface="Traditional Arabic" pitchFamily="18" charset="-78"/>
              </a:rPr>
              <a:t> الجلدية .</a:t>
            </a:r>
            <a:endParaRPr lang="en-US" sz="2400" b="1" dirty="0" smtClean="0">
              <a:solidFill>
                <a:srgbClr val="FFFF66"/>
              </a:solidFill>
              <a:latin typeface="Traditional Arabic" pitchFamily="18" charset="-78"/>
            </a:endParaRPr>
          </a:p>
        </p:txBody>
      </p:sp>
    </p:spTree>
    <p:extLst>
      <p:ext uri="{BB962C8B-B14F-4D97-AF65-F5344CB8AC3E}">
        <p14:creationId xmlns="" xmlns:p14="http://schemas.microsoft.com/office/powerpoint/2010/main" val="1389581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ppt_w</p:attrName>
                                        </p:attrNameLst>
                                      </p:cBhvr>
                                      <p:tavLst>
                                        <p:tav tm="0">
                                          <p:val>
                                            <p:fltVal val="0"/>
                                          </p:val>
                                        </p:tav>
                                        <p:tav tm="100000">
                                          <p:val>
                                            <p:strVal val="#ppt_w"/>
                                          </p:val>
                                        </p:tav>
                                      </p:tavLst>
                                    </p:anim>
                                    <p:anim calcmode="lin" valueType="num">
                                      <p:cBhvr>
                                        <p:cTn id="8" dur="1000" fill="hold"/>
                                        <p:tgtEl>
                                          <p:spTgt spid="38914"/>
                                        </p:tgtEl>
                                        <p:attrNameLst>
                                          <p:attrName>ppt_h</p:attrName>
                                        </p:attrNameLst>
                                      </p:cBhvr>
                                      <p:tavLst>
                                        <p:tav tm="0">
                                          <p:val>
                                            <p:fltVal val="0"/>
                                          </p:val>
                                        </p:tav>
                                        <p:tav tm="100000">
                                          <p:val>
                                            <p:strVal val="#ppt_h"/>
                                          </p:val>
                                        </p:tav>
                                      </p:tavLst>
                                    </p:anim>
                                    <p:anim calcmode="lin" valueType="num">
                                      <p:cBhvr>
                                        <p:cTn id="9" dur="1000" fill="hold"/>
                                        <p:tgtEl>
                                          <p:spTgt spid="389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4"/>
                                        </p:tgtEl>
                                        <p:attrNameLst>
                                          <p:attrName>ppt_y</p:attrName>
                                        </p:attrNameLst>
                                      </p:cBhvr>
                                      <p:tavLst>
                                        <p:tav tm="0" fmla="#ppt_y+(sin(-2*pi*(1-$))*-#ppt_x+cos(-2*pi*(1-$))*(1-#ppt_y))*(1-$)">
                                          <p:val>
                                            <p:fltVal val="0"/>
                                          </p:val>
                                        </p:tav>
                                        <p:tav tm="100000">
                                          <p:val>
                                            <p:fltVal val="1"/>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 calcmode="lin" valueType="num">
                                      <p:cBhvr>
                                        <p:cTn id="13" dur="1000" fill="hold"/>
                                        <p:tgtEl>
                                          <p:spTgt spid="3891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891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891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8915">
                                            <p:txEl>
                                              <p:pRg st="0" end="0"/>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38915">
                                            <p:txEl>
                                              <p:pRg st="1" end="1"/>
                                            </p:txEl>
                                          </p:spTgt>
                                        </p:tgtEl>
                                        <p:attrNameLst>
                                          <p:attrName>style.visibility</p:attrName>
                                        </p:attrNameLst>
                                      </p:cBhvr>
                                      <p:to>
                                        <p:strVal val="visible"/>
                                      </p:to>
                                    </p:set>
                                    <p:anim calcmode="lin" valueType="num">
                                      <p:cBhvr>
                                        <p:cTn id="19" dur="1000" fill="hold"/>
                                        <p:tgtEl>
                                          <p:spTgt spid="389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389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389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38915">
                                            <p:txEl>
                                              <p:pRg st="1" end="1"/>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p:cTn id="25" dur="1000" fill="hold"/>
                                        <p:tgtEl>
                                          <p:spTgt spid="389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389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389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38915">
                                            <p:txEl>
                                              <p:pRg st="3" end="3"/>
                                            </p:txEl>
                                          </p:spTgt>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p:cTn id="31" dur="1000" fill="hold"/>
                                        <p:tgtEl>
                                          <p:spTgt spid="3891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3891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3891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38915">
                                            <p:txEl>
                                              <p:pRg st="4" end="4"/>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38915">
                                            <p:txEl>
                                              <p:pRg st="6" end="6"/>
                                            </p:txEl>
                                          </p:spTgt>
                                        </p:tgtEl>
                                        <p:attrNameLst>
                                          <p:attrName>style.visibility</p:attrName>
                                        </p:attrNameLst>
                                      </p:cBhvr>
                                      <p:to>
                                        <p:strVal val="visible"/>
                                      </p:to>
                                    </p:set>
                                    <p:anim calcmode="lin" valueType="num">
                                      <p:cBhvr>
                                        <p:cTn id="37" dur="1000" fill="hold"/>
                                        <p:tgtEl>
                                          <p:spTgt spid="3891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3891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3891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38915">
                                            <p:txEl>
                                              <p:pRg st="6" end="6"/>
                                            </p:txEl>
                                          </p:spTgt>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38915">
                                            <p:txEl>
                                              <p:pRg st="8" end="8"/>
                                            </p:txEl>
                                          </p:spTgt>
                                        </p:tgtEl>
                                        <p:attrNameLst>
                                          <p:attrName>style.visibility</p:attrName>
                                        </p:attrNameLst>
                                      </p:cBhvr>
                                      <p:to>
                                        <p:strVal val="visible"/>
                                      </p:to>
                                    </p:set>
                                    <p:anim calcmode="lin" valueType="num">
                                      <p:cBhvr>
                                        <p:cTn id="43" dur="1000" fill="hold"/>
                                        <p:tgtEl>
                                          <p:spTgt spid="38915">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38915">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38915">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3891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60363"/>
            <a:ext cx="8229600" cy="1412875"/>
          </a:xfrm>
        </p:spPr>
        <p:txBody>
          <a:bodyPr/>
          <a:lstStyle/>
          <a:p>
            <a:pPr eaLnBrk="1" hangingPunct="1"/>
            <a:r>
              <a:rPr lang="ar-SA" sz="5400" i="1" baseline="30000" dirty="0" smtClean="0">
                <a:solidFill>
                  <a:srgbClr val="FFFF66"/>
                </a:solidFill>
                <a:cs typeface="Times New Roman" pitchFamily="18" charset="0"/>
              </a:rPr>
              <a:t>الصورة السريرية للإصابة</a:t>
            </a:r>
            <a:br>
              <a:rPr lang="ar-SA" sz="5400" i="1" baseline="30000" dirty="0" smtClean="0">
                <a:solidFill>
                  <a:srgbClr val="FFFF66"/>
                </a:solidFill>
                <a:cs typeface="Times New Roman" pitchFamily="18" charset="0"/>
              </a:rPr>
            </a:br>
            <a:r>
              <a:rPr lang="en-US" sz="5400" i="1" baseline="30000" dirty="0" smtClean="0">
                <a:solidFill>
                  <a:srgbClr val="FFFF66"/>
                </a:solidFill>
                <a:cs typeface="Times New Roman" pitchFamily="18" charset="0"/>
              </a:rPr>
              <a:t>Clinical Symptom</a:t>
            </a:r>
          </a:p>
        </p:txBody>
      </p:sp>
      <p:sp>
        <p:nvSpPr>
          <p:cNvPr id="47107" name="Rectangle 3"/>
          <p:cNvSpPr>
            <a:spLocks noGrp="1" noChangeArrowheads="1"/>
          </p:cNvSpPr>
          <p:nvPr>
            <p:ph type="body" idx="4294967295"/>
          </p:nvPr>
        </p:nvSpPr>
        <p:spPr>
          <a:xfrm>
            <a:off x="0" y="1600200"/>
            <a:ext cx="8785225" cy="4525963"/>
          </a:xfrm>
        </p:spPr>
        <p:txBody>
          <a:bodyPr>
            <a:normAutofit/>
          </a:bodyPr>
          <a:lstStyle/>
          <a:p>
            <a:pPr marL="609600" indent="-609600" algn="just" rtl="1" eaLnBrk="1" hangingPunct="1">
              <a:buClr>
                <a:srgbClr val="FFA69F"/>
              </a:buClr>
            </a:pPr>
            <a:r>
              <a:rPr lang="ar-SA" sz="2400" b="1" u="sng" dirty="0" smtClean="0">
                <a:solidFill>
                  <a:srgbClr val="FFFF66"/>
                </a:solidFill>
              </a:rPr>
              <a:t>يتعلق سير الإصابة بـ :</a:t>
            </a:r>
          </a:p>
          <a:p>
            <a:pPr marL="609600" indent="-609600" algn="just" rtl="1" eaLnBrk="1" hangingPunct="1">
              <a:buClr>
                <a:srgbClr val="FFA69F"/>
              </a:buClr>
              <a:buFontTx/>
              <a:buAutoNum type="arabicPeriod"/>
            </a:pPr>
            <a:r>
              <a:rPr lang="ar-SA" sz="2400" b="1" dirty="0" smtClean="0">
                <a:solidFill>
                  <a:srgbClr val="FFFFCC"/>
                </a:solidFill>
              </a:rPr>
              <a:t>العمر                                                       </a:t>
            </a:r>
            <a:r>
              <a:rPr lang="en-US" sz="2400" b="1" dirty="0" smtClean="0">
                <a:solidFill>
                  <a:srgbClr val="FFFFCC"/>
                </a:solidFill>
              </a:rPr>
              <a:t>Age</a:t>
            </a:r>
            <a:r>
              <a:rPr lang="ar-SA" sz="2400" b="1" dirty="0" smtClean="0">
                <a:solidFill>
                  <a:srgbClr val="FFFFCC"/>
                </a:solidFill>
              </a:rPr>
              <a:t> .</a:t>
            </a:r>
            <a:endParaRPr lang="en-US" sz="2400" b="1" dirty="0" smtClean="0">
              <a:solidFill>
                <a:srgbClr val="FFFFCC"/>
              </a:solidFill>
            </a:endParaRPr>
          </a:p>
          <a:p>
            <a:pPr marL="609600" indent="-609600" algn="just" rtl="1" eaLnBrk="1" hangingPunct="1">
              <a:buClr>
                <a:srgbClr val="FFA69F"/>
              </a:buClr>
              <a:buFontTx/>
              <a:buAutoNum type="arabicPeriod"/>
            </a:pPr>
            <a:r>
              <a:rPr lang="ar-SA" sz="2400" b="1" dirty="0" smtClean="0">
                <a:solidFill>
                  <a:srgbClr val="FFFFCC"/>
                </a:solidFill>
              </a:rPr>
              <a:t>شكل الجرح                                  </a:t>
            </a:r>
            <a:r>
              <a:rPr lang="en-US" sz="2400" b="1" dirty="0" smtClean="0">
                <a:solidFill>
                  <a:srgbClr val="FFFFCC"/>
                </a:solidFill>
              </a:rPr>
              <a:t>Wound Type</a:t>
            </a:r>
            <a:r>
              <a:rPr lang="ar-SA" sz="2400" b="1" dirty="0" smtClean="0">
                <a:solidFill>
                  <a:srgbClr val="FFFFCC"/>
                </a:solidFill>
              </a:rPr>
              <a:t> .</a:t>
            </a:r>
            <a:endParaRPr lang="en-US" sz="2400" b="1" dirty="0" smtClean="0">
              <a:solidFill>
                <a:srgbClr val="FFFFCC"/>
              </a:solidFill>
            </a:endParaRPr>
          </a:p>
          <a:p>
            <a:pPr marL="609600" indent="-609600" algn="just" rtl="1" eaLnBrk="1" hangingPunct="1">
              <a:buClr>
                <a:srgbClr val="FFA69F"/>
              </a:buClr>
              <a:buFontTx/>
              <a:buAutoNum type="arabicPeriod"/>
            </a:pPr>
            <a:r>
              <a:rPr lang="ar-SA" sz="2400" b="1" dirty="0" smtClean="0">
                <a:solidFill>
                  <a:srgbClr val="FFFFCC"/>
                </a:solidFill>
              </a:rPr>
              <a:t>الحالة العامة للمريض        </a:t>
            </a:r>
            <a:r>
              <a:rPr lang="en-US" sz="2400" b="1" dirty="0" smtClean="0">
                <a:solidFill>
                  <a:srgbClr val="FFFFCC"/>
                </a:solidFill>
              </a:rPr>
              <a:t>General Systemic Status</a:t>
            </a:r>
            <a:r>
              <a:rPr lang="ar-SA" sz="2400" b="1" dirty="0" smtClean="0">
                <a:solidFill>
                  <a:srgbClr val="FFFFCC"/>
                </a:solidFill>
              </a:rPr>
              <a:t> .</a:t>
            </a:r>
            <a:endParaRPr lang="en-US" sz="2400" b="1" dirty="0" smtClean="0">
              <a:solidFill>
                <a:srgbClr val="FFFFCC"/>
              </a:solidFill>
            </a:endParaRPr>
          </a:p>
          <a:p>
            <a:pPr marL="609600" indent="-609600" algn="just" rtl="1" eaLnBrk="1" hangingPunct="1">
              <a:buClr>
                <a:srgbClr val="FFA69F"/>
              </a:buClr>
              <a:buFontTx/>
              <a:buAutoNum type="arabicPeriod"/>
            </a:pPr>
            <a:r>
              <a:rPr lang="ar-SA" sz="2400" b="1" dirty="0" smtClean="0">
                <a:solidFill>
                  <a:srgbClr val="FFFFCC"/>
                </a:solidFill>
              </a:rPr>
              <a:t>الاختلاطات المرافقة       </a:t>
            </a:r>
            <a:r>
              <a:rPr lang="en-US" sz="2400" b="1" dirty="0" smtClean="0">
                <a:solidFill>
                  <a:srgbClr val="FFFFCC"/>
                </a:solidFill>
              </a:rPr>
              <a:t>  Associated Complication</a:t>
            </a:r>
            <a:r>
              <a:rPr lang="ar-SA" sz="2400" b="1" dirty="0" smtClean="0">
                <a:solidFill>
                  <a:srgbClr val="FFFFCC"/>
                </a:solidFill>
              </a:rPr>
              <a:t>.</a:t>
            </a:r>
            <a:endParaRPr lang="en-US" sz="2400" b="1" dirty="0" smtClean="0">
              <a:solidFill>
                <a:srgbClr val="FFFFCC"/>
              </a:solidFill>
            </a:endParaRPr>
          </a:p>
          <a:p>
            <a:pPr marL="609600" indent="-609600" algn="just" rtl="1" eaLnBrk="1" hangingPunct="1">
              <a:buClr>
                <a:srgbClr val="FFA69F"/>
              </a:buClr>
            </a:pPr>
            <a:r>
              <a:rPr lang="ar-SA" sz="2400" b="1" u="sng" dirty="0" smtClean="0">
                <a:solidFill>
                  <a:srgbClr val="FFFF00"/>
                </a:solidFill>
              </a:rPr>
              <a:t>نشاهد :</a:t>
            </a:r>
            <a:r>
              <a:rPr lang="ar-SA" sz="2400" b="1" dirty="0" smtClean="0">
                <a:solidFill>
                  <a:srgbClr val="FFFFCC"/>
                </a:solidFill>
              </a:rPr>
              <a:t>    عدم تناظر في الوجه – سوء إطباق – انخلاع أسنان</a:t>
            </a:r>
          </a:p>
          <a:p>
            <a:pPr marL="609600" indent="-609600" algn="just" rtl="1" eaLnBrk="1" hangingPunct="1">
              <a:buClr>
                <a:srgbClr val="FFA69F"/>
              </a:buClr>
              <a:buFontTx/>
              <a:buNone/>
            </a:pPr>
            <a:r>
              <a:rPr lang="ar-SA" sz="2400" b="1" dirty="0" smtClean="0">
                <a:solidFill>
                  <a:srgbClr val="FFFFCC"/>
                </a:solidFill>
              </a:rPr>
              <a:t>                    تشوه أنف – وذمة </a:t>
            </a:r>
            <a:r>
              <a:rPr lang="ar-SA" sz="2400" b="1" dirty="0" smtClean="0">
                <a:solidFill>
                  <a:srgbClr val="FFFFCC"/>
                </a:solidFill>
                <a:latin typeface="Arial" charset="0"/>
              </a:rPr>
              <a:t>– نزف .</a:t>
            </a:r>
            <a:endParaRPr lang="en-US" sz="2400" b="1" dirty="0" smtClean="0">
              <a:solidFill>
                <a:srgbClr val="FFFFCC"/>
              </a:solidFill>
            </a:endParaRPr>
          </a:p>
        </p:txBody>
      </p:sp>
    </p:spTree>
    <p:extLst>
      <p:ext uri="{BB962C8B-B14F-4D97-AF65-F5344CB8AC3E}">
        <p14:creationId xmlns="" xmlns:p14="http://schemas.microsoft.com/office/powerpoint/2010/main" val="21668133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1000" fill="hold"/>
                                        <p:tgtEl>
                                          <p:spTgt spid="47106"/>
                                        </p:tgtEl>
                                        <p:attrNameLst>
                                          <p:attrName>ppt_w</p:attrName>
                                        </p:attrNameLst>
                                      </p:cBhvr>
                                      <p:tavLst>
                                        <p:tav tm="0">
                                          <p:val>
                                            <p:fltVal val="0"/>
                                          </p:val>
                                        </p:tav>
                                        <p:tav tm="100000">
                                          <p:val>
                                            <p:strVal val="#ppt_w"/>
                                          </p:val>
                                        </p:tav>
                                      </p:tavLst>
                                    </p:anim>
                                    <p:anim calcmode="lin" valueType="num">
                                      <p:cBhvr>
                                        <p:cTn id="8" dur="1000" fill="hold"/>
                                        <p:tgtEl>
                                          <p:spTgt spid="47106"/>
                                        </p:tgtEl>
                                        <p:attrNameLst>
                                          <p:attrName>ppt_h</p:attrName>
                                        </p:attrNameLst>
                                      </p:cBhvr>
                                      <p:tavLst>
                                        <p:tav tm="0">
                                          <p:val>
                                            <p:strVal val="#ppt_h"/>
                                          </p:val>
                                        </p:tav>
                                        <p:tav tm="100000">
                                          <p:val>
                                            <p:strVal val="#ppt_h"/>
                                          </p:val>
                                        </p:tav>
                                      </p:tavLst>
                                    </p:anim>
                                  </p:childTnLst>
                                </p:cTn>
                              </p:par>
                              <p:par>
                                <p:cTn id="9" presetID="35" presetClass="entr" presetSubtype="0" fill="hold" nodeType="with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animEffect transition="in" filter="fade">
                                      <p:cBhvr>
                                        <p:cTn id="11" dur="1000"/>
                                        <p:tgtEl>
                                          <p:spTgt spid="47107">
                                            <p:txEl>
                                              <p:pRg st="1" end="1"/>
                                            </p:txEl>
                                          </p:spTgt>
                                        </p:tgtEl>
                                      </p:cBhvr>
                                    </p:animEffect>
                                    <p:anim calcmode="lin" valueType="num">
                                      <p:cBhvr>
                                        <p:cTn id="12" dur="1000" fill="hold"/>
                                        <p:tgtEl>
                                          <p:spTgt spid="47107">
                                            <p:txEl>
                                              <p:pRg st="1" end="1"/>
                                            </p:txEl>
                                          </p:spTgt>
                                        </p:tgtEl>
                                        <p:attrNameLst>
                                          <p:attrName>style.rotation</p:attrName>
                                        </p:attrNameLst>
                                      </p:cBhvr>
                                      <p:tavLst>
                                        <p:tav tm="0">
                                          <p:val>
                                            <p:fltVal val="720"/>
                                          </p:val>
                                        </p:tav>
                                        <p:tav tm="100000">
                                          <p:val>
                                            <p:fltVal val="0"/>
                                          </p:val>
                                        </p:tav>
                                      </p:tavLst>
                                    </p:anim>
                                    <p:anim calcmode="lin" valueType="num">
                                      <p:cBhvr>
                                        <p:cTn id="13" dur="1000" fill="hold"/>
                                        <p:tgtEl>
                                          <p:spTgt spid="47107">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47107">
                                            <p:txEl>
                                              <p:pRg st="1" end="1"/>
                                            </p:txEl>
                                          </p:spTgt>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fade">
                                      <p:cBhvr>
                                        <p:cTn id="17" dur="1000"/>
                                        <p:tgtEl>
                                          <p:spTgt spid="47107">
                                            <p:txEl>
                                              <p:pRg st="2" end="2"/>
                                            </p:txEl>
                                          </p:spTgt>
                                        </p:tgtEl>
                                      </p:cBhvr>
                                    </p:animEffect>
                                    <p:anim calcmode="lin" valueType="num">
                                      <p:cBhvr>
                                        <p:cTn id="18" dur="1000" fill="hold"/>
                                        <p:tgtEl>
                                          <p:spTgt spid="47107">
                                            <p:txEl>
                                              <p:pRg st="2" end="2"/>
                                            </p:txEl>
                                          </p:spTgt>
                                        </p:tgtEl>
                                        <p:attrNameLst>
                                          <p:attrName>style.rotation</p:attrName>
                                        </p:attrNameLst>
                                      </p:cBhvr>
                                      <p:tavLst>
                                        <p:tav tm="0">
                                          <p:val>
                                            <p:fltVal val="720"/>
                                          </p:val>
                                        </p:tav>
                                        <p:tav tm="100000">
                                          <p:val>
                                            <p:fltVal val="0"/>
                                          </p:val>
                                        </p:tav>
                                      </p:tavLst>
                                    </p:anim>
                                    <p:anim calcmode="lin" valueType="num">
                                      <p:cBhvr>
                                        <p:cTn id="19" dur="1000" fill="hold"/>
                                        <p:tgtEl>
                                          <p:spTgt spid="47107">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47107">
                                            <p:txEl>
                                              <p:pRg st="2" end="2"/>
                                            </p:txEl>
                                          </p:spTgt>
                                        </p:tgtEl>
                                        <p:attrNameLst>
                                          <p:attrName>ppt_w</p:attrName>
                                        </p:attrNameLst>
                                      </p:cBhvr>
                                      <p:tavLst>
                                        <p:tav tm="0">
                                          <p:val>
                                            <p:fltVal val="0"/>
                                          </p:val>
                                        </p:tav>
                                        <p:tav tm="100000">
                                          <p:val>
                                            <p:strVal val="#ppt_w"/>
                                          </p:val>
                                        </p:tav>
                                      </p:tavLst>
                                    </p:anim>
                                  </p:childTnLst>
                                </p:cTn>
                              </p:par>
                              <p:par>
                                <p:cTn id="21" presetID="35" presetClass="entr" presetSubtype="0" fill="hold" nodeType="withEffect">
                                  <p:stCondLst>
                                    <p:cond delay="0"/>
                                  </p:stCondLst>
                                  <p:childTnLst>
                                    <p:set>
                                      <p:cBhvr>
                                        <p:cTn id="22" dur="1" fill="hold">
                                          <p:stCondLst>
                                            <p:cond delay="0"/>
                                          </p:stCondLst>
                                        </p:cTn>
                                        <p:tgtEl>
                                          <p:spTgt spid="47107">
                                            <p:txEl>
                                              <p:pRg st="3" end="3"/>
                                            </p:txEl>
                                          </p:spTgt>
                                        </p:tgtEl>
                                        <p:attrNameLst>
                                          <p:attrName>style.visibility</p:attrName>
                                        </p:attrNameLst>
                                      </p:cBhvr>
                                      <p:to>
                                        <p:strVal val="visible"/>
                                      </p:to>
                                    </p:set>
                                    <p:animEffect transition="in" filter="fade">
                                      <p:cBhvr>
                                        <p:cTn id="23" dur="1000"/>
                                        <p:tgtEl>
                                          <p:spTgt spid="47107">
                                            <p:txEl>
                                              <p:pRg st="3" end="3"/>
                                            </p:txEl>
                                          </p:spTgt>
                                        </p:tgtEl>
                                      </p:cBhvr>
                                    </p:animEffect>
                                    <p:anim calcmode="lin" valueType="num">
                                      <p:cBhvr>
                                        <p:cTn id="24" dur="1000" fill="hold"/>
                                        <p:tgtEl>
                                          <p:spTgt spid="47107">
                                            <p:txEl>
                                              <p:pRg st="3" end="3"/>
                                            </p:txEl>
                                          </p:spTgt>
                                        </p:tgtEl>
                                        <p:attrNameLst>
                                          <p:attrName>style.rotation</p:attrName>
                                        </p:attrNameLst>
                                      </p:cBhvr>
                                      <p:tavLst>
                                        <p:tav tm="0">
                                          <p:val>
                                            <p:fltVal val="720"/>
                                          </p:val>
                                        </p:tav>
                                        <p:tav tm="100000">
                                          <p:val>
                                            <p:fltVal val="0"/>
                                          </p:val>
                                        </p:tav>
                                      </p:tavLst>
                                    </p:anim>
                                    <p:anim calcmode="lin" valueType="num">
                                      <p:cBhvr>
                                        <p:cTn id="25" dur="1000" fill="hold"/>
                                        <p:tgtEl>
                                          <p:spTgt spid="47107">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47107">
                                            <p:txEl>
                                              <p:pRg st="3" end="3"/>
                                            </p:txEl>
                                          </p:spTgt>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47107">
                                            <p:txEl>
                                              <p:pRg st="4" end="4"/>
                                            </p:txEl>
                                          </p:spTgt>
                                        </p:tgtEl>
                                        <p:attrNameLst>
                                          <p:attrName>style.visibility</p:attrName>
                                        </p:attrNameLst>
                                      </p:cBhvr>
                                      <p:to>
                                        <p:strVal val="visible"/>
                                      </p:to>
                                    </p:set>
                                    <p:animEffect transition="in" filter="fade">
                                      <p:cBhvr>
                                        <p:cTn id="29" dur="1000"/>
                                        <p:tgtEl>
                                          <p:spTgt spid="47107">
                                            <p:txEl>
                                              <p:pRg st="4" end="4"/>
                                            </p:txEl>
                                          </p:spTgt>
                                        </p:tgtEl>
                                      </p:cBhvr>
                                    </p:animEffect>
                                    <p:anim calcmode="lin" valueType="num">
                                      <p:cBhvr>
                                        <p:cTn id="30" dur="1000" fill="hold"/>
                                        <p:tgtEl>
                                          <p:spTgt spid="47107">
                                            <p:txEl>
                                              <p:pRg st="4" end="4"/>
                                            </p:txEl>
                                          </p:spTgt>
                                        </p:tgtEl>
                                        <p:attrNameLst>
                                          <p:attrName>style.rotation</p:attrName>
                                        </p:attrNameLst>
                                      </p:cBhvr>
                                      <p:tavLst>
                                        <p:tav tm="0">
                                          <p:val>
                                            <p:fltVal val="720"/>
                                          </p:val>
                                        </p:tav>
                                        <p:tav tm="100000">
                                          <p:val>
                                            <p:fltVal val="0"/>
                                          </p:val>
                                        </p:tav>
                                      </p:tavLst>
                                    </p:anim>
                                    <p:anim calcmode="lin" valueType="num">
                                      <p:cBhvr>
                                        <p:cTn id="31" dur="1000" fill="hold"/>
                                        <p:tgtEl>
                                          <p:spTgt spid="47107">
                                            <p:txEl>
                                              <p:pRg st="4" end="4"/>
                                            </p:txEl>
                                          </p:spTgt>
                                        </p:tgtEl>
                                        <p:attrNameLst>
                                          <p:attrName>ppt_h</p:attrName>
                                        </p:attrNameLst>
                                      </p:cBhvr>
                                      <p:tavLst>
                                        <p:tav tm="0">
                                          <p:val>
                                            <p:fltVal val="0"/>
                                          </p:val>
                                        </p:tav>
                                        <p:tav tm="100000">
                                          <p:val>
                                            <p:strVal val="#ppt_h"/>
                                          </p:val>
                                        </p:tav>
                                      </p:tavLst>
                                    </p:anim>
                                    <p:anim calcmode="lin" valueType="num">
                                      <p:cBhvr>
                                        <p:cTn id="32" dur="1000" fill="hold"/>
                                        <p:tgtEl>
                                          <p:spTgt spid="47107">
                                            <p:txEl>
                                              <p:pRg st="4" end="4"/>
                                            </p:txEl>
                                          </p:spTgt>
                                        </p:tgtEl>
                                        <p:attrNameLst>
                                          <p:attrName>ppt_w</p:attrName>
                                        </p:attrNameLst>
                                      </p:cBhvr>
                                      <p:tavLst>
                                        <p:tav tm="0">
                                          <p:val>
                                            <p:fltVal val="0"/>
                                          </p:val>
                                        </p:tav>
                                        <p:tav tm="100000">
                                          <p:val>
                                            <p:strVal val="#ppt_w"/>
                                          </p:val>
                                        </p:tav>
                                      </p:tavLst>
                                    </p:anim>
                                  </p:childTnLst>
                                </p:cTn>
                              </p:par>
                              <p:par>
                                <p:cTn id="33" presetID="39" presetClass="entr" presetSubtype="0" accel="100000" fill="hold" nodeType="withEffect">
                                  <p:stCondLst>
                                    <p:cond delay="0"/>
                                  </p:stCondLst>
                                  <p:childTnLst>
                                    <p:set>
                                      <p:cBhvr>
                                        <p:cTn id="34" dur="1" fill="hold">
                                          <p:stCondLst>
                                            <p:cond delay="0"/>
                                          </p:stCondLst>
                                        </p:cTn>
                                        <p:tgtEl>
                                          <p:spTgt spid="47107">
                                            <p:txEl>
                                              <p:pRg st="5" end="5"/>
                                            </p:txEl>
                                          </p:spTgt>
                                        </p:tgtEl>
                                        <p:attrNameLst>
                                          <p:attrName>style.visibility</p:attrName>
                                        </p:attrNameLst>
                                      </p:cBhvr>
                                      <p:to>
                                        <p:strVal val="visible"/>
                                      </p:to>
                                    </p:set>
                                    <p:anim calcmode="lin" valueType="num">
                                      <p:cBhvr>
                                        <p:cTn id="35" dur="1000" fill="hold"/>
                                        <p:tgtEl>
                                          <p:spTgt spid="4710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4710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4710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47107">
                                            <p:txEl>
                                              <p:pRg st="5" end="5"/>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47107">
                                            <p:txEl>
                                              <p:pRg st="6" end="6"/>
                                            </p:txEl>
                                          </p:spTgt>
                                        </p:tgtEl>
                                        <p:attrNameLst>
                                          <p:attrName>style.visibility</p:attrName>
                                        </p:attrNameLst>
                                      </p:cBhvr>
                                      <p:to>
                                        <p:strVal val="visible"/>
                                      </p:to>
                                    </p:set>
                                    <p:anim calcmode="lin" valueType="num">
                                      <p:cBhvr>
                                        <p:cTn id="41" dur="1000" fill="hold"/>
                                        <p:tgtEl>
                                          <p:spTgt spid="4710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1000" fill="hold"/>
                                        <p:tgtEl>
                                          <p:spTgt spid="4710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1000" fill="hold"/>
                                        <p:tgtEl>
                                          <p:spTgt spid="4710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1000" fill="hold"/>
                                        <p:tgtEl>
                                          <p:spTgt spid="4710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r" rtl="1" eaLnBrk="1" hangingPunct="1"/>
            <a:r>
              <a:rPr lang="ar-SA" sz="3200" dirty="0" smtClean="0">
                <a:solidFill>
                  <a:srgbClr val="FFFF66"/>
                </a:solidFill>
                <a:cs typeface="Times New Roman" pitchFamily="18" charset="0"/>
              </a:rPr>
              <a:t>أولاً- على مستوى الفك السفلي</a:t>
            </a:r>
            <a:endParaRPr lang="en-US" sz="3200" dirty="0" smtClean="0">
              <a:solidFill>
                <a:srgbClr val="FFFF66"/>
              </a:solidFill>
              <a:cs typeface="Times New Roman" pitchFamily="18" charset="0"/>
            </a:endParaRPr>
          </a:p>
        </p:txBody>
      </p:sp>
      <p:sp>
        <p:nvSpPr>
          <p:cNvPr id="48131" name="Rectangle 3"/>
          <p:cNvSpPr>
            <a:spLocks noGrp="1" noChangeArrowheads="1"/>
          </p:cNvSpPr>
          <p:nvPr>
            <p:ph sz="quarter" idx="13"/>
          </p:nvPr>
        </p:nvSpPr>
        <p:spPr/>
        <p:txBody>
          <a:bodyPr/>
          <a:lstStyle/>
          <a:p>
            <a:pPr algn="r" rtl="1" eaLnBrk="1" hangingPunct="1"/>
            <a:endParaRPr lang="ar-SA" sz="3600" dirty="0" smtClean="0">
              <a:solidFill>
                <a:srgbClr val="FFFFCC"/>
              </a:solidFill>
            </a:endParaRPr>
          </a:p>
          <a:p>
            <a:pPr algn="r" rtl="1" eaLnBrk="1" hangingPunct="1">
              <a:buClr>
                <a:srgbClr val="FEB0FA"/>
              </a:buClr>
            </a:pPr>
            <a:r>
              <a:rPr lang="ar-SA" sz="2800" b="1" dirty="0" smtClean="0">
                <a:solidFill>
                  <a:srgbClr val="FFFFCC"/>
                </a:solidFill>
              </a:rPr>
              <a:t>حسب موقع الإصابة. </a:t>
            </a:r>
          </a:p>
          <a:p>
            <a:pPr algn="r" rtl="1" eaLnBrk="1" hangingPunct="1">
              <a:buClr>
                <a:srgbClr val="FEB0FA"/>
              </a:buClr>
              <a:buFontTx/>
              <a:buNone/>
            </a:pPr>
            <a:r>
              <a:rPr lang="ar-SA" sz="2800" b="1" dirty="0" smtClean="0">
                <a:solidFill>
                  <a:srgbClr val="FFFFCC"/>
                </a:solidFill>
              </a:rPr>
              <a:t> مثلاً: المنطقة الأمامية  يحدث هبوط الذقن للأسفل .</a:t>
            </a:r>
            <a:r>
              <a:rPr lang="ar-SA" sz="2800" dirty="0" smtClean="0">
                <a:solidFill>
                  <a:srgbClr val="FFFFCC"/>
                </a:solidFill>
              </a:rPr>
              <a:t> </a:t>
            </a:r>
          </a:p>
          <a:p>
            <a:pPr algn="r" rtl="1" eaLnBrk="1" hangingPunct="1">
              <a:buClr>
                <a:srgbClr val="FEB0FA"/>
              </a:buClr>
            </a:pPr>
            <a:endParaRPr lang="en-US" dirty="0" smtClean="0">
              <a:solidFill>
                <a:srgbClr val="FFFFCC"/>
              </a:solidFill>
            </a:endParaRPr>
          </a:p>
        </p:txBody>
      </p:sp>
    </p:spTree>
    <p:extLst>
      <p:ext uri="{BB962C8B-B14F-4D97-AF65-F5344CB8AC3E}">
        <p14:creationId xmlns="" xmlns:p14="http://schemas.microsoft.com/office/powerpoint/2010/main" val="4260940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slide(fromBottom)">
                                      <p:cBhvr>
                                        <p:cTn id="7" dur="2000"/>
                                        <p:tgtEl>
                                          <p:spTgt spid="48130"/>
                                        </p:tgtEl>
                                      </p:cBhvr>
                                    </p:animEffect>
                                  </p:childTnLst>
                                </p:cTn>
                              </p:par>
                              <p:par>
                                <p:cTn id="8" presetID="39" presetClass="entr" presetSubtype="0" accel="100000" fill="hold"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 calcmode="lin" valueType="num">
                                      <p:cBhvr>
                                        <p:cTn id="10" dur="1000" fill="hold"/>
                                        <p:tgtEl>
                                          <p:spTgt spid="481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 dur="1000" fill="hold"/>
                                        <p:tgtEl>
                                          <p:spTgt spid="481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 dur="1000" fill="hold"/>
                                        <p:tgtEl>
                                          <p:spTgt spid="481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 dur="1000" fill="hold"/>
                                        <p:tgtEl>
                                          <p:spTgt spid="48131">
                                            <p:txEl>
                                              <p:pRg st="1" end="1"/>
                                            </p:txEl>
                                          </p:spTgt>
                                        </p:tgtEl>
                                        <p:attrNameLst>
                                          <p:attrName>ppt_y</p:attrName>
                                        </p:attrNameLst>
                                      </p:cBhvr>
                                      <p:tavLst>
                                        <p:tav tm="0">
                                          <p:val>
                                            <p:strVal val="#ppt_y"/>
                                          </p:val>
                                        </p:tav>
                                        <p:tav tm="100000">
                                          <p:val>
                                            <p:strVal val="#ppt_y"/>
                                          </p:val>
                                        </p:tav>
                                      </p:tavLst>
                                    </p:anim>
                                  </p:childTnLst>
                                </p:cTn>
                              </p:par>
                              <p:par>
                                <p:cTn id="14" presetID="39" presetClass="entr" presetSubtype="0" accel="100000" fill="hold" nodeType="withEffect">
                                  <p:stCondLst>
                                    <p:cond delay="0"/>
                                  </p:stCondLst>
                                  <p:childTnLst>
                                    <p:set>
                                      <p:cBhvr>
                                        <p:cTn id="15" dur="1" fill="hold">
                                          <p:stCondLst>
                                            <p:cond delay="0"/>
                                          </p:stCondLst>
                                        </p:cTn>
                                        <p:tgtEl>
                                          <p:spTgt spid="48131">
                                            <p:txEl>
                                              <p:pRg st="2" end="2"/>
                                            </p:txEl>
                                          </p:spTgt>
                                        </p:tgtEl>
                                        <p:attrNameLst>
                                          <p:attrName>style.visibility</p:attrName>
                                        </p:attrNameLst>
                                      </p:cBhvr>
                                      <p:to>
                                        <p:strVal val="visible"/>
                                      </p:to>
                                    </p:set>
                                    <p:anim calcmode="lin" valueType="num">
                                      <p:cBhvr>
                                        <p:cTn id="16" dur="1000" fill="hold"/>
                                        <p:tgtEl>
                                          <p:spTgt spid="481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481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481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481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8229600" cy="1143000"/>
          </a:xfrm>
        </p:spPr>
        <p:txBody>
          <a:bodyPr>
            <a:normAutofit/>
          </a:bodyPr>
          <a:lstStyle/>
          <a:p>
            <a:pPr algn="r"/>
            <a:r>
              <a:rPr lang="ar-SA" sz="3200" b="1" dirty="0">
                <a:solidFill>
                  <a:schemeClr val="tx1">
                    <a:lumMod val="75000"/>
                    <a:lumOff val="25000"/>
                  </a:schemeClr>
                </a:solidFill>
                <a:cs typeface="Traditional Arabic" pitchFamily="2" charset="-78"/>
              </a:rPr>
              <a:t>3- الطلق الناري والانفجارات.</a:t>
            </a:r>
            <a:br>
              <a:rPr lang="ar-SA" sz="3200" b="1" dirty="0">
                <a:solidFill>
                  <a:schemeClr val="tx1">
                    <a:lumMod val="75000"/>
                    <a:lumOff val="25000"/>
                  </a:schemeClr>
                </a:solidFill>
                <a:cs typeface="Traditional Arabic" pitchFamily="2" charset="-78"/>
              </a:rPr>
            </a:br>
            <a:endParaRPr lang="en-US" sz="3200" dirty="0">
              <a:solidFill>
                <a:schemeClr val="tx1">
                  <a:lumMod val="75000"/>
                  <a:lumOff val="25000"/>
                </a:schemeClr>
              </a:solidFill>
            </a:endParaRPr>
          </a:p>
        </p:txBody>
      </p:sp>
      <p:pic>
        <p:nvPicPr>
          <p:cNvPr id="6" name="Content Placeholder 5" descr="IMG_0005.JPG"/>
          <p:cNvPicPr>
            <a:picLocks noGrp="1" noChangeAspect="1"/>
          </p:cNvPicPr>
          <p:nvPr>
            <p:ph sz="quarter" idx="13"/>
          </p:nvPr>
        </p:nvPicPr>
        <p:blipFill>
          <a:blip r:embed="rId2" cstate="print"/>
          <a:stretch>
            <a:fillRect/>
          </a:stretch>
        </p:blipFill>
        <p:spPr>
          <a:xfrm>
            <a:off x="1828800" y="1600200"/>
            <a:ext cx="5486400" cy="4114800"/>
          </a:xfrm>
        </p:spPr>
      </p:pic>
    </p:spTree>
    <p:extLst>
      <p:ext uri="{BB962C8B-B14F-4D97-AF65-F5344CB8AC3E}">
        <p14:creationId xmlns="" xmlns:p14="http://schemas.microsoft.com/office/powerpoint/2010/main" val="425473697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r" rtl="1" eaLnBrk="1" hangingPunct="1"/>
            <a:r>
              <a:rPr lang="ar-SA" sz="3200" dirty="0" smtClean="0">
                <a:solidFill>
                  <a:srgbClr val="FFFF66"/>
                </a:solidFill>
                <a:cs typeface="+mn-cs"/>
              </a:rPr>
              <a:t>ثانياً- على مستوى الفك العلوي</a:t>
            </a:r>
            <a:endParaRPr lang="en-US" sz="3200" dirty="0" smtClean="0">
              <a:solidFill>
                <a:srgbClr val="FFFF66"/>
              </a:solidFill>
              <a:cs typeface="+mn-cs"/>
            </a:endParaRPr>
          </a:p>
        </p:txBody>
      </p:sp>
      <p:sp>
        <p:nvSpPr>
          <p:cNvPr id="49155" name="Rectangle 3"/>
          <p:cNvSpPr>
            <a:spLocks noGrp="1" noChangeArrowheads="1"/>
          </p:cNvSpPr>
          <p:nvPr>
            <p:ph sz="quarter" idx="13"/>
          </p:nvPr>
        </p:nvSpPr>
        <p:spPr/>
        <p:txBody>
          <a:bodyPr/>
          <a:lstStyle/>
          <a:p>
            <a:pPr algn="r" rtl="1" eaLnBrk="1" hangingPunct="1">
              <a:buClr>
                <a:srgbClr val="FF6D33"/>
              </a:buClr>
            </a:pPr>
            <a:endParaRPr lang="ar-SA" sz="3600" b="1" dirty="0" smtClean="0">
              <a:solidFill>
                <a:srgbClr val="FF6D33"/>
              </a:solidFill>
              <a:cs typeface="Traditional Arabic" pitchFamily="2" charset="-78"/>
            </a:endParaRPr>
          </a:p>
          <a:p>
            <a:pPr algn="r" rtl="1" eaLnBrk="1" hangingPunct="1">
              <a:buClr>
                <a:srgbClr val="FEB0FA"/>
              </a:buClr>
            </a:pPr>
            <a:r>
              <a:rPr lang="ar-SA" sz="3600" b="1" dirty="0" smtClean="0">
                <a:solidFill>
                  <a:srgbClr val="FFFFCC"/>
                </a:solidFill>
                <a:cs typeface="Traditional Arabic" pitchFamily="2" charset="-78"/>
              </a:rPr>
              <a:t>أخطر من السفلي.</a:t>
            </a:r>
          </a:p>
          <a:p>
            <a:pPr algn="r" rtl="1" eaLnBrk="1" hangingPunct="1">
              <a:buClr>
                <a:srgbClr val="FEB0FA"/>
              </a:buClr>
            </a:pPr>
            <a:r>
              <a:rPr lang="ar-SA" sz="3600" b="1" dirty="0" smtClean="0">
                <a:solidFill>
                  <a:srgbClr val="FFFFCC"/>
                </a:solidFill>
                <a:cs typeface="Traditional Arabic" pitchFamily="2" charset="-78"/>
              </a:rPr>
              <a:t>مهدد للحياة بسبب الموجودات التشريحية وقربه من قاعدة الجمجمة.</a:t>
            </a:r>
            <a:endParaRPr lang="en-US" sz="3600" b="1" dirty="0" smtClean="0">
              <a:solidFill>
                <a:srgbClr val="FFFFCC"/>
              </a:solidFill>
              <a:cs typeface="Traditional Arabic" pitchFamily="2" charset="-78"/>
            </a:endParaRPr>
          </a:p>
        </p:txBody>
      </p:sp>
    </p:spTree>
    <p:extLst>
      <p:ext uri="{BB962C8B-B14F-4D97-AF65-F5344CB8AC3E}">
        <p14:creationId xmlns="" xmlns:p14="http://schemas.microsoft.com/office/powerpoint/2010/main" val="13273834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strVal val="#ppt_w*0.70"/>
                                          </p:val>
                                        </p:tav>
                                        <p:tav tm="100000">
                                          <p:val>
                                            <p:strVal val="#ppt_w"/>
                                          </p:val>
                                        </p:tav>
                                      </p:tavLst>
                                    </p:anim>
                                    <p:anim calcmode="lin" valueType="num">
                                      <p:cBhvr>
                                        <p:cTn id="8" dur="1000" fill="hold"/>
                                        <p:tgtEl>
                                          <p:spTgt spid="49154"/>
                                        </p:tgtEl>
                                        <p:attrNameLst>
                                          <p:attrName>ppt_h</p:attrName>
                                        </p:attrNameLst>
                                      </p:cBhvr>
                                      <p:tavLst>
                                        <p:tav tm="0">
                                          <p:val>
                                            <p:strVal val="#ppt_h"/>
                                          </p:val>
                                        </p:tav>
                                        <p:tav tm="100000">
                                          <p:val>
                                            <p:strVal val="#ppt_h"/>
                                          </p:val>
                                        </p:tav>
                                      </p:tavLst>
                                    </p:anim>
                                    <p:animEffect transition="in" filter="fade">
                                      <p:cBhvr>
                                        <p:cTn id="9" dur="1000"/>
                                        <p:tgtEl>
                                          <p:spTgt spid="4915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calcmode="lin" valueType="num">
                                      <p:cBhvr>
                                        <p:cTn id="12" dur="1000" fill="hold"/>
                                        <p:tgtEl>
                                          <p:spTgt spid="49155">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915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9155">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calcmode="lin" valueType="num">
                                      <p:cBhvr>
                                        <p:cTn id="17" dur="1000" fill="hold"/>
                                        <p:tgtEl>
                                          <p:spTgt spid="49155">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4915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algn="ctr" eaLnBrk="1" hangingPunct="1"/>
            <a:r>
              <a:rPr lang="ar-SA" sz="4000" i="1" dirty="0" smtClean="0">
                <a:solidFill>
                  <a:srgbClr val="FFFF66"/>
                </a:solidFill>
                <a:cs typeface="Times New Roman" pitchFamily="18" charset="0"/>
              </a:rPr>
              <a:t>ثالثاً- أذيات على مستوى الأسنان والقوس السنية والعظم السنخي</a:t>
            </a:r>
            <a:endParaRPr lang="en-US" sz="4000" i="1" dirty="0" smtClean="0">
              <a:solidFill>
                <a:srgbClr val="FFFF66"/>
              </a:solidFill>
              <a:cs typeface="Times New Roman" pitchFamily="18" charset="0"/>
            </a:endParaRPr>
          </a:p>
        </p:txBody>
      </p:sp>
      <p:sp>
        <p:nvSpPr>
          <p:cNvPr id="50179" name="Rectangle 3"/>
          <p:cNvSpPr>
            <a:spLocks noGrp="1" noChangeArrowheads="1"/>
          </p:cNvSpPr>
          <p:nvPr>
            <p:ph sz="quarter" idx="13"/>
          </p:nvPr>
        </p:nvSpPr>
        <p:spPr/>
        <p:txBody>
          <a:bodyPr>
            <a:normAutofit/>
          </a:bodyPr>
          <a:lstStyle/>
          <a:p>
            <a:pPr marL="609600" indent="-609600" algn="r" rtl="1" eaLnBrk="1" hangingPunct="1">
              <a:buClr>
                <a:srgbClr val="FEB0FA"/>
              </a:buClr>
              <a:buFontTx/>
              <a:buAutoNum type="arabic1Minus"/>
            </a:pPr>
            <a:endParaRPr lang="ar-SA" sz="3600" b="1" dirty="0" smtClean="0">
              <a:solidFill>
                <a:srgbClr val="FF65D3"/>
              </a:solidFill>
              <a:cs typeface="Traditional Arabic" pitchFamily="2" charset="-78"/>
            </a:endParaRPr>
          </a:p>
          <a:p>
            <a:pPr marL="609600" indent="-609600" algn="r" rtl="1" eaLnBrk="1" hangingPunct="1">
              <a:buClr>
                <a:srgbClr val="FEB0FA"/>
              </a:buClr>
              <a:buFontTx/>
              <a:buNone/>
            </a:pPr>
            <a:r>
              <a:rPr lang="ar-SA" sz="3600" b="1" dirty="0" smtClean="0">
                <a:solidFill>
                  <a:srgbClr val="FFFFCC"/>
                </a:solidFill>
                <a:cs typeface="Traditional Arabic" pitchFamily="2" charset="-78"/>
              </a:rPr>
              <a:t>أ- كسر.</a:t>
            </a:r>
          </a:p>
          <a:p>
            <a:pPr marL="609600" indent="-609600" algn="r" rtl="1" eaLnBrk="1" hangingPunct="1">
              <a:buClr>
                <a:srgbClr val="FEB0FA"/>
              </a:buClr>
              <a:buFontTx/>
              <a:buNone/>
            </a:pPr>
            <a:r>
              <a:rPr lang="ar-SA" sz="3600" b="1" dirty="0" smtClean="0">
                <a:solidFill>
                  <a:srgbClr val="FFFFCC"/>
                </a:solidFill>
                <a:cs typeface="Traditional Arabic" pitchFamily="2" charset="-78"/>
              </a:rPr>
              <a:t>ب- تشظي.</a:t>
            </a:r>
          </a:p>
          <a:p>
            <a:pPr marL="609600" indent="-609600" algn="r" rtl="1" eaLnBrk="1" hangingPunct="1">
              <a:buClr>
                <a:srgbClr val="FEB0FA"/>
              </a:buClr>
              <a:buFontTx/>
              <a:buNone/>
            </a:pPr>
            <a:r>
              <a:rPr lang="ar-SA" sz="3600" b="1" dirty="0" smtClean="0">
                <a:solidFill>
                  <a:srgbClr val="FFFFCC"/>
                </a:solidFill>
                <a:cs typeface="Traditional Arabic" pitchFamily="2" charset="-78"/>
              </a:rPr>
              <a:t>ج- فقدان كامل الأسنان.</a:t>
            </a:r>
          </a:p>
          <a:p>
            <a:pPr marL="609600" indent="-609600" algn="r" rtl="1" eaLnBrk="1" hangingPunct="1">
              <a:buClr>
                <a:srgbClr val="FEB0FA"/>
              </a:buClr>
              <a:buFontTx/>
              <a:buNone/>
            </a:pPr>
            <a:r>
              <a:rPr lang="ar-SA" sz="3600" b="1" dirty="0" smtClean="0">
                <a:solidFill>
                  <a:srgbClr val="FFFFCC"/>
                </a:solidFill>
                <a:cs typeface="Traditional Arabic" pitchFamily="2" charset="-78"/>
              </a:rPr>
              <a:t>د- انخلاع بعض الأسنان .</a:t>
            </a:r>
            <a:endParaRPr lang="en-US" sz="3600" b="1" dirty="0" smtClean="0">
              <a:solidFill>
                <a:srgbClr val="FFFFCC"/>
              </a:solidFill>
              <a:cs typeface="Traditional Arabic" pitchFamily="2" charset="-78"/>
            </a:endParaRPr>
          </a:p>
        </p:txBody>
      </p:sp>
    </p:spTree>
    <p:extLst>
      <p:ext uri="{BB962C8B-B14F-4D97-AF65-F5344CB8AC3E}">
        <p14:creationId xmlns="" xmlns:p14="http://schemas.microsoft.com/office/powerpoint/2010/main" val="3992938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2000" fill="hold"/>
                                        <p:tgtEl>
                                          <p:spTgt spid="50178"/>
                                        </p:tgtEl>
                                        <p:attrNameLst>
                                          <p:attrName>ppt_x</p:attrName>
                                        </p:attrNameLst>
                                      </p:cBhvr>
                                      <p:tavLst>
                                        <p:tav tm="0">
                                          <p:val>
                                            <p:strVal val="#ppt_x-.2"/>
                                          </p:val>
                                        </p:tav>
                                        <p:tav tm="100000">
                                          <p:val>
                                            <p:strVal val="#ppt_x"/>
                                          </p:val>
                                        </p:tav>
                                      </p:tavLst>
                                    </p:anim>
                                    <p:anim calcmode="lin" valueType="num">
                                      <p:cBhvr>
                                        <p:cTn id="8" dur="2000" fill="hold"/>
                                        <p:tgtEl>
                                          <p:spTgt spid="50178"/>
                                        </p:tgtEl>
                                        <p:attrNameLst>
                                          <p:attrName>ppt_y</p:attrName>
                                        </p:attrNameLst>
                                      </p:cBhvr>
                                      <p:tavLst>
                                        <p:tav tm="0">
                                          <p:val>
                                            <p:strVal val="#ppt_y"/>
                                          </p:val>
                                        </p:tav>
                                        <p:tav tm="100000">
                                          <p:val>
                                            <p:strVal val="#ppt_y"/>
                                          </p:val>
                                        </p:tav>
                                      </p:tavLst>
                                    </p:anim>
                                    <p:animEffect transition="in" filter="wipe(right)" prLst="gradientSize: 0.1">
                                      <p:cBhvr>
                                        <p:cTn id="9" dur="2000"/>
                                        <p:tgtEl>
                                          <p:spTgt spid="50178"/>
                                        </p:tgtEl>
                                      </p:cBhvr>
                                    </p:animEffect>
                                  </p:childTnLst>
                                </p:cTn>
                              </p:par>
                              <p:par>
                                <p:cTn id="10" presetID="15" presetClass="entr" presetSubtype="0" fill="hold" nodeType="with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 calcmode="lin" valueType="num">
                                      <p:cBhvr>
                                        <p:cTn id="12"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0179">
                                            <p:txEl>
                                              <p:pRg st="1" end="1"/>
                                            </p:txEl>
                                          </p:spTgt>
                                        </p:tgtEl>
                                        <p:attrNameLst>
                                          <p:attrName>ppt_h</p:attrName>
                                        </p:attrNameLst>
                                      </p:cBhvr>
                                      <p:tavLst>
                                        <p:tav tm="0">
                                          <p:val>
                                            <p:fltVal val="0"/>
                                          </p:val>
                                        </p:tav>
                                        <p:tav tm="100000">
                                          <p:val>
                                            <p:strVal val="#ppt_h"/>
                                          </p:val>
                                        </p:tav>
                                      </p:tavLst>
                                    </p:anim>
                                    <p:anim calcmode="lin" valueType="num">
                                      <p:cBhvr>
                                        <p:cTn id="14" dur="500" fill="hold"/>
                                        <p:tgtEl>
                                          <p:spTgt spid="501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50179">
                                            <p:txEl>
                                              <p:pRg st="1" end="1"/>
                                            </p:txEl>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50179">
                                            <p:txEl>
                                              <p:pRg st="2" end="2"/>
                                            </p:txEl>
                                          </p:spTgt>
                                        </p:tgtEl>
                                        <p:attrNameLst>
                                          <p:attrName>style.visibility</p:attrName>
                                        </p:attrNameLst>
                                      </p:cBhvr>
                                      <p:to>
                                        <p:strVal val="visible"/>
                                      </p:to>
                                    </p:set>
                                    <p:anim calcmode="lin" valueType="num">
                                      <p:cBhvr>
                                        <p:cTn id="18"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50179">
                                            <p:txEl>
                                              <p:pRg st="2" end="2"/>
                                            </p:txEl>
                                          </p:spTgt>
                                        </p:tgtEl>
                                        <p:attrNameLst>
                                          <p:attrName>ppt_h</p:attrName>
                                        </p:attrNameLst>
                                      </p:cBhvr>
                                      <p:tavLst>
                                        <p:tav tm="0">
                                          <p:val>
                                            <p:fltVal val="0"/>
                                          </p:val>
                                        </p:tav>
                                        <p:tav tm="100000">
                                          <p:val>
                                            <p:strVal val="#ppt_h"/>
                                          </p:val>
                                        </p:tav>
                                      </p:tavLst>
                                    </p:anim>
                                    <p:anim calcmode="lin" valueType="num">
                                      <p:cBhvr>
                                        <p:cTn id="20" dur="500" fill="hold"/>
                                        <p:tgtEl>
                                          <p:spTgt spid="501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50179">
                                            <p:txEl>
                                              <p:pRg st="2" end="2"/>
                                            </p:txEl>
                                          </p:spTgt>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50179">
                                            <p:txEl>
                                              <p:pRg st="3" end="3"/>
                                            </p:txEl>
                                          </p:spTgt>
                                        </p:tgtEl>
                                        <p:attrNameLst>
                                          <p:attrName>style.visibility</p:attrName>
                                        </p:attrNameLst>
                                      </p:cBhvr>
                                      <p:to>
                                        <p:strVal val="visible"/>
                                      </p:to>
                                    </p:set>
                                    <p:anim calcmode="lin" valueType="num">
                                      <p:cBhvr>
                                        <p:cTn id="24" dur="5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0179">
                                            <p:txEl>
                                              <p:pRg st="3" end="3"/>
                                            </p:txEl>
                                          </p:spTgt>
                                        </p:tgtEl>
                                        <p:attrNameLst>
                                          <p:attrName>ppt_h</p:attrName>
                                        </p:attrNameLst>
                                      </p:cBhvr>
                                      <p:tavLst>
                                        <p:tav tm="0">
                                          <p:val>
                                            <p:fltVal val="0"/>
                                          </p:val>
                                        </p:tav>
                                        <p:tav tm="100000">
                                          <p:val>
                                            <p:strVal val="#ppt_h"/>
                                          </p:val>
                                        </p:tav>
                                      </p:tavLst>
                                    </p:anim>
                                    <p:anim calcmode="lin" valueType="num">
                                      <p:cBhvr>
                                        <p:cTn id="26" dur="500" fill="hold"/>
                                        <p:tgtEl>
                                          <p:spTgt spid="5017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7" dur="500" fill="hold"/>
                                        <p:tgtEl>
                                          <p:spTgt spid="50179">
                                            <p:txEl>
                                              <p:pRg st="3" end="3"/>
                                            </p:txEl>
                                          </p:spTgt>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50179">
                                            <p:txEl>
                                              <p:pRg st="4" end="4"/>
                                            </p:txEl>
                                          </p:spTgt>
                                        </p:tgtEl>
                                        <p:attrNameLst>
                                          <p:attrName>style.visibility</p:attrName>
                                        </p:attrNameLst>
                                      </p:cBhvr>
                                      <p:to>
                                        <p:strVal val="visible"/>
                                      </p:to>
                                    </p:set>
                                    <p:anim calcmode="lin" valueType="num">
                                      <p:cBhvr>
                                        <p:cTn id="30" dur="500" fill="hold"/>
                                        <p:tgtEl>
                                          <p:spTgt spid="50179">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50179">
                                            <p:txEl>
                                              <p:pRg st="4" end="4"/>
                                            </p:txEl>
                                          </p:spTgt>
                                        </p:tgtEl>
                                        <p:attrNameLst>
                                          <p:attrName>ppt_h</p:attrName>
                                        </p:attrNameLst>
                                      </p:cBhvr>
                                      <p:tavLst>
                                        <p:tav tm="0">
                                          <p:val>
                                            <p:fltVal val="0"/>
                                          </p:val>
                                        </p:tav>
                                        <p:tav tm="100000">
                                          <p:val>
                                            <p:strVal val="#ppt_h"/>
                                          </p:val>
                                        </p:tav>
                                      </p:tavLst>
                                    </p:anim>
                                    <p:anim calcmode="lin" valueType="num">
                                      <p:cBhvr>
                                        <p:cTn id="32" dur="500" fill="hold"/>
                                        <p:tgtEl>
                                          <p:spTgt spid="5017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3" dur="500" fill="hold"/>
                                        <p:tgtEl>
                                          <p:spTgt spid="5017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Picture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1050" y="260350"/>
            <a:ext cx="4779963" cy="608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957911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إصلاح الكسور الوجهية </a:t>
            </a:r>
            <a:endParaRPr lang="en-US" dirty="0"/>
          </a:p>
        </p:txBody>
      </p:sp>
      <p:sp>
        <p:nvSpPr>
          <p:cNvPr id="3" name="عنصر نائب للمحتوى 2"/>
          <p:cNvSpPr>
            <a:spLocks noGrp="1"/>
          </p:cNvSpPr>
          <p:nvPr>
            <p:ph sz="quarter" idx="13"/>
          </p:nvPr>
        </p:nvSpPr>
        <p:spPr/>
        <p:txBody>
          <a:bodyPr>
            <a:normAutofit/>
          </a:bodyPr>
          <a:lstStyle/>
          <a:p>
            <a:pPr algn="just" rtl="1"/>
            <a:r>
              <a:rPr lang="ar-SY" sz="2800" dirty="0" smtClean="0"/>
              <a:t>يتم ذلك إما جراحيا أو بطريقة محافظة .</a:t>
            </a:r>
          </a:p>
          <a:p>
            <a:pPr algn="just" rtl="1"/>
            <a:r>
              <a:rPr lang="ar-SY" sz="2800" dirty="0" smtClean="0"/>
              <a:t>الطرق المحافظة تشمل إغلاق الفم , المراقبة الدورية و الحمية الطرية .</a:t>
            </a:r>
          </a:p>
          <a:p>
            <a:pPr algn="just" rtl="1"/>
            <a:r>
              <a:rPr lang="ar-SY" sz="2800" dirty="0" smtClean="0"/>
              <a:t>جراحيا : حيث يتم رد الكسر و تثبيته بالصفائح و البراغي و الأسلاك .</a:t>
            </a:r>
          </a:p>
          <a:p>
            <a:pPr algn="just" rtl="1"/>
            <a:r>
              <a:rPr lang="ar-SY" sz="2800" dirty="0" smtClean="0"/>
              <a:t>من الممكن في الكسور الشديدة استخدام صفائح محددة تيتانيوم .</a:t>
            </a:r>
            <a:endParaRPr lang="en-US" sz="2800" dirty="0"/>
          </a:p>
        </p:txBody>
      </p:sp>
    </p:spTree>
    <p:extLst>
      <p:ext uri="{BB962C8B-B14F-4D97-AF65-F5344CB8AC3E}">
        <p14:creationId xmlns="" xmlns:p14="http://schemas.microsoft.com/office/powerpoint/2010/main" val="2752512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3"/>
          </p:nvPr>
        </p:nvSpPr>
        <p:spPr/>
        <p:txBody>
          <a:bodyPr/>
          <a:lstStyle/>
          <a:p>
            <a:endParaRPr lang="en-US" dirty="0"/>
          </a:p>
        </p:txBody>
      </p:sp>
      <p:pic>
        <p:nvPicPr>
          <p:cNvPr id="4" name="Picture 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4731072" y="1052736"/>
            <a:ext cx="3962400" cy="3240360"/>
          </a:xfrm>
          <a:prstGeom prst="rect">
            <a:avLst/>
          </a:prstGeom>
        </p:spPr>
      </p:pic>
      <p:pic>
        <p:nvPicPr>
          <p:cNvPr id="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533400" y="2564904"/>
            <a:ext cx="4038600" cy="2978076"/>
          </a:xfrm>
          <a:prstGeom prst="rect">
            <a:avLst/>
          </a:prstGeom>
        </p:spPr>
      </p:pic>
    </p:spTree>
    <p:extLst>
      <p:ext uri="{BB962C8B-B14F-4D97-AF65-F5344CB8AC3E}">
        <p14:creationId xmlns="" xmlns:p14="http://schemas.microsoft.com/office/powerpoint/2010/main" val="13462368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459432"/>
            <a:ext cx="7924800" cy="1143000"/>
          </a:xfrm>
        </p:spPr>
        <p:txBody>
          <a:bodyPr/>
          <a:lstStyle/>
          <a:p>
            <a:pPr algn="ctr" rtl="1"/>
            <a:r>
              <a:rPr lang="ar-SY" dirty="0" smtClean="0"/>
              <a:t>طريقة إغلاق الفم بعرى </a:t>
            </a:r>
            <a:r>
              <a:rPr lang="ar-SY" dirty="0" err="1" smtClean="0"/>
              <a:t>آيفي</a:t>
            </a:r>
            <a:r>
              <a:rPr lang="ar-SY" dirty="0" smtClean="0"/>
              <a:t> :</a:t>
            </a:r>
            <a:endParaRPr lang="en-US" dirty="0"/>
          </a:p>
        </p:txBody>
      </p:sp>
      <p:pic>
        <p:nvPicPr>
          <p:cNvPr id="4" name="Content Placeholder 3" descr="D:\Stierman\grand_rounds\ivy-10.jpg"/>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196752"/>
            <a:ext cx="7272807" cy="51125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644386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88640"/>
            <a:ext cx="7924800" cy="1143000"/>
          </a:xfrm>
        </p:spPr>
        <p:txBody>
          <a:bodyPr/>
          <a:lstStyle/>
          <a:p>
            <a:endParaRPr lang="en-US"/>
          </a:p>
        </p:txBody>
      </p:sp>
      <p:pic>
        <p:nvPicPr>
          <p:cNvPr id="4" name="Picture 4"/>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548680"/>
            <a:ext cx="5472608" cy="5904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529060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rtl="1"/>
            <a:r>
              <a:rPr lang="ar-SY" sz="3600" dirty="0" smtClean="0"/>
              <a:t>إصلاح الكسور الوجهية باستخدام الصفائح </a:t>
            </a:r>
            <a:endParaRPr lang="en-US" sz="3600" dirty="0"/>
          </a:p>
        </p:txBody>
      </p:sp>
      <p:pic>
        <p:nvPicPr>
          <p:cNvPr id="13314" name="Picture 2"/>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1916832"/>
            <a:ext cx="3374517" cy="438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4048" y="1916832"/>
            <a:ext cx="3312368" cy="439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002457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ar-SA" smtClean="0">
                <a:solidFill>
                  <a:srgbClr val="FFFF66"/>
                </a:solidFill>
              </a:rPr>
              <a:t>التداخل الجر</a:t>
            </a:r>
            <a:r>
              <a:rPr lang="ar-SY" smtClean="0">
                <a:solidFill>
                  <a:srgbClr val="FFFF66"/>
                </a:solidFill>
              </a:rPr>
              <a:t>ا</a:t>
            </a:r>
            <a:r>
              <a:rPr lang="ar-SA" smtClean="0">
                <a:solidFill>
                  <a:srgbClr val="FFFF66"/>
                </a:solidFill>
              </a:rPr>
              <a:t>حي </a:t>
            </a:r>
            <a:r>
              <a:rPr lang="en-US" smtClean="0">
                <a:solidFill>
                  <a:srgbClr val="FFFF66"/>
                </a:solidFill>
              </a:rPr>
              <a:t>Surgical Treatment</a:t>
            </a:r>
          </a:p>
        </p:txBody>
      </p:sp>
      <p:sp>
        <p:nvSpPr>
          <p:cNvPr id="56323" name="Rectangle 3"/>
          <p:cNvSpPr>
            <a:spLocks noGrp="1" noChangeArrowheads="1"/>
          </p:cNvSpPr>
          <p:nvPr>
            <p:ph sz="quarter" idx="13"/>
          </p:nvPr>
        </p:nvSpPr>
        <p:spPr>
          <a:xfrm>
            <a:off x="179388" y="2413000"/>
            <a:ext cx="8964612" cy="3032125"/>
          </a:xfrm>
        </p:spPr>
        <p:txBody>
          <a:bodyPr>
            <a:normAutofit/>
          </a:bodyPr>
          <a:lstStyle/>
          <a:p>
            <a:pPr marL="609600" indent="-609600" algn="r" rtl="1" eaLnBrk="1" hangingPunct="1">
              <a:buClr>
                <a:srgbClr val="9CFEEB"/>
              </a:buClr>
              <a:buFontTx/>
              <a:buAutoNum type="arabicPeriod"/>
            </a:pPr>
            <a:endParaRPr lang="ar-SA" sz="2800" b="1" dirty="0" smtClean="0">
              <a:solidFill>
                <a:srgbClr val="9CFEEB"/>
              </a:solidFill>
            </a:endParaRPr>
          </a:p>
          <a:p>
            <a:pPr marL="609600" indent="-609600" algn="r" rtl="1" eaLnBrk="1" hangingPunct="1">
              <a:buClr>
                <a:srgbClr val="FFA69F"/>
              </a:buClr>
              <a:buFontTx/>
              <a:buAutoNum type="arabicPeriod"/>
            </a:pPr>
            <a:r>
              <a:rPr lang="ar-SA" sz="2800" b="1" dirty="0" smtClean="0">
                <a:solidFill>
                  <a:srgbClr val="FFFFCC"/>
                </a:solidFill>
              </a:rPr>
              <a:t>تنظيف الجروح وإزالة النسج المتهتكة والفاقدة التروية (</a:t>
            </a:r>
            <a:r>
              <a:rPr lang="ar-SA" sz="2800" b="1" dirty="0" err="1" smtClean="0">
                <a:solidFill>
                  <a:srgbClr val="FFFFCC"/>
                </a:solidFill>
              </a:rPr>
              <a:t>المشرشرة</a:t>
            </a:r>
            <a:r>
              <a:rPr lang="ar-SA" sz="2800" b="1" dirty="0" smtClean="0">
                <a:solidFill>
                  <a:srgbClr val="FFFFCC"/>
                </a:solidFill>
              </a:rPr>
              <a:t>).</a:t>
            </a:r>
          </a:p>
          <a:p>
            <a:pPr marL="609600" indent="-609600" algn="r" rtl="1" eaLnBrk="1" hangingPunct="1">
              <a:buClr>
                <a:srgbClr val="FFA69F"/>
              </a:buClr>
              <a:buFontTx/>
              <a:buAutoNum type="arabicPeriod"/>
            </a:pPr>
            <a:r>
              <a:rPr lang="ar-SA" sz="2800" b="1" dirty="0" smtClean="0">
                <a:solidFill>
                  <a:srgbClr val="FFFFCC"/>
                </a:solidFill>
              </a:rPr>
              <a:t>نزع الأجسام الأجنبية.</a:t>
            </a:r>
          </a:p>
          <a:p>
            <a:pPr marL="609600" indent="-609600" algn="r" rtl="1" eaLnBrk="1" hangingPunct="1">
              <a:buClr>
                <a:srgbClr val="FFA69F"/>
              </a:buClr>
              <a:buFontTx/>
              <a:buAutoNum type="arabicPeriod"/>
            </a:pPr>
            <a:r>
              <a:rPr lang="ar-SA" sz="2800" b="1" dirty="0" smtClean="0">
                <a:solidFill>
                  <a:srgbClr val="FFFFCC"/>
                </a:solidFill>
              </a:rPr>
              <a:t>إعادة الحالة الوظيفية والجمالية للحالة المصابة.</a:t>
            </a:r>
          </a:p>
          <a:p>
            <a:pPr marL="609600" indent="-609600" algn="r" rtl="1" eaLnBrk="1" hangingPunct="1">
              <a:buClr>
                <a:srgbClr val="FFA69F"/>
              </a:buClr>
              <a:buFontTx/>
              <a:buAutoNum type="arabicPeriod"/>
            </a:pPr>
            <a:endParaRPr lang="en-US" sz="2800" b="1" dirty="0" smtClean="0">
              <a:solidFill>
                <a:srgbClr val="FFFFCC"/>
              </a:solidFill>
            </a:endParaRPr>
          </a:p>
        </p:txBody>
      </p:sp>
    </p:spTree>
    <p:extLst>
      <p:ext uri="{BB962C8B-B14F-4D97-AF65-F5344CB8AC3E}">
        <p14:creationId xmlns="" xmlns:p14="http://schemas.microsoft.com/office/powerpoint/2010/main" val="32085052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770" decel="100000"/>
                                        <p:tgtEl>
                                          <p:spTgt spid="56322"/>
                                        </p:tgtEl>
                                      </p:cBhvr>
                                    </p:animEffect>
                                    <p:animScale>
                                      <p:cBhvr>
                                        <p:cTn id="8" dur="770" decel="100000"/>
                                        <p:tgtEl>
                                          <p:spTgt spid="56322"/>
                                        </p:tgtEl>
                                      </p:cBhvr>
                                      <p:from x="10000" y="10000"/>
                                      <p:to x="200000" y="450000"/>
                                    </p:animScale>
                                    <p:animScale>
                                      <p:cBhvr>
                                        <p:cTn id="9" dur="1230" accel="100000" fill="hold">
                                          <p:stCondLst>
                                            <p:cond delay="770"/>
                                          </p:stCondLst>
                                        </p:cTn>
                                        <p:tgtEl>
                                          <p:spTgt spid="56322"/>
                                        </p:tgtEl>
                                      </p:cBhvr>
                                      <p:from x="200000" y="450000"/>
                                      <p:to x="100000" y="100000"/>
                                    </p:animScale>
                                    <p:set>
                                      <p:cBhvr>
                                        <p:cTn id="10" dur="770" fill="hold"/>
                                        <p:tgtEl>
                                          <p:spTgt spid="56322"/>
                                        </p:tgtEl>
                                        <p:attrNameLst>
                                          <p:attrName>ppt_x</p:attrName>
                                        </p:attrNameLst>
                                      </p:cBhvr>
                                      <p:to>
                                        <p:strVal val="(0.5)"/>
                                      </p:to>
                                    </p:set>
                                    <p:anim from="(0.5)" to="(#ppt_x)" calcmode="lin" valueType="num">
                                      <p:cBhvr>
                                        <p:cTn id="11" dur="1230" accel="100000" fill="hold">
                                          <p:stCondLst>
                                            <p:cond delay="770"/>
                                          </p:stCondLst>
                                        </p:cTn>
                                        <p:tgtEl>
                                          <p:spTgt spid="56322"/>
                                        </p:tgtEl>
                                        <p:attrNameLst>
                                          <p:attrName>ppt_x</p:attrName>
                                        </p:attrNameLst>
                                      </p:cBhvr>
                                    </p:anim>
                                    <p:set>
                                      <p:cBhvr>
                                        <p:cTn id="12" dur="770" fill="hold"/>
                                        <p:tgtEl>
                                          <p:spTgt spid="56322"/>
                                        </p:tgtEl>
                                        <p:attrNameLst>
                                          <p:attrName>ppt_y</p:attrName>
                                        </p:attrNameLst>
                                      </p:cBhvr>
                                      <p:to>
                                        <p:strVal val="(#ppt_y+0.4)"/>
                                      </p:to>
                                    </p:set>
                                    <p:anim from="(#ppt_y+0.4)" to="(#ppt_y)" calcmode="lin" valueType="num">
                                      <p:cBhvr>
                                        <p:cTn id="13" dur="1230" accel="100000" fill="hold">
                                          <p:stCondLst>
                                            <p:cond delay="770"/>
                                          </p:stCondLst>
                                        </p:cTn>
                                        <p:tgtEl>
                                          <p:spTgt spid="56322"/>
                                        </p:tgtEl>
                                        <p:attrNameLst>
                                          <p:attrName>ppt_y</p:attrName>
                                        </p:attrNameLst>
                                      </p:cBhvr>
                                    </p:anim>
                                  </p:childTnLst>
                                </p:cTn>
                              </p:par>
                              <p:par>
                                <p:cTn id="14" presetID="39" presetClass="entr" presetSubtype="0" accel="100000" fill="hold" nodeType="withEffect">
                                  <p:stCondLst>
                                    <p:cond delay="0"/>
                                  </p:stCondLst>
                                  <p:childTnLst>
                                    <p:set>
                                      <p:cBhvr>
                                        <p:cTn id="15" dur="1" fill="hold">
                                          <p:stCondLst>
                                            <p:cond delay="0"/>
                                          </p:stCondLst>
                                        </p:cTn>
                                        <p:tgtEl>
                                          <p:spTgt spid="56323">
                                            <p:txEl>
                                              <p:pRg st="1" end="1"/>
                                            </p:txEl>
                                          </p:spTgt>
                                        </p:tgtEl>
                                        <p:attrNameLst>
                                          <p:attrName>style.visibility</p:attrName>
                                        </p:attrNameLst>
                                      </p:cBhvr>
                                      <p:to>
                                        <p:strVal val="visible"/>
                                      </p:to>
                                    </p:set>
                                    <p:anim calcmode="lin" valueType="num">
                                      <p:cBhvr>
                                        <p:cTn id="16" dur="1000" fill="hold"/>
                                        <p:tgtEl>
                                          <p:spTgt spid="563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63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63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6323">
                                            <p:txEl>
                                              <p:pRg st="1" end="1"/>
                                            </p:txEl>
                                          </p:spTgt>
                                        </p:tgtEl>
                                        <p:attrNameLst>
                                          <p:attrName>ppt_y</p:attrName>
                                        </p:attrNameLst>
                                      </p:cBhvr>
                                      <p:tavLst>
                                        <p:tav tm="0">
                                          <p:val>
                                            <p:strVal val="#ppt_y"/>
                                          </p:val>
                                        </p:tav>
                                        <p:tav tm="100000">
                                          <p:val>
                                            <p:strVal val="#ppt_y"/>
                                          </p:val>
                                        </p:tav>
                                      </p:tavLst>
                                    </p:anim>
                                  </p:childTnLst>
                                </p:cTn>
                              </p:par>
                              <p:par>
                                <p:cTn id="20" presetID="39" presetClass="entr" presetSubtype="0" accel="100000" fill="hold" nodeType="withEffect">
                                  <p:stCondLst>
                                    <p:cond delay="0"/>
                                  </p:stCondLst>
                                  <p:childTnLst>
                                    <p:set>
                                      <p:cBhvr>
                                        <p:cTn id="21" dur="1" fill="hold">
                                          <p:stCondLst>
                                            <p:cond delay="0"/>
                                          </p:stCondLst>
                                        </p:cTn>
                                        <p:tgtEl>
                                          <p:spTgt spid="56323">
                                            <p:txEl>
                                              <p:pRg st="2" end="2"/>
                                            </p:txEl>
                                          </p:spTgt>
                                        </p:tgtEl>
                                        <p:attrNameLst>
                                          <p:attrName>style.visibility</p:attrName>
                                        </p:attrNameLst>
                                      </p:cBhvr>
                                      <p:to>
                                        <p:strVal val="visible"/>
                                      </p:to>
                                    </p:set>
                                    <p:anim calcmode="lin" valueType="num">
                                      <p:cBhvr>
                                        <p:cTn id="22" dur="1000" fill="hold"/>
                                        <p:tgtEl>
                                          <p:spTgt spid="563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563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563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56323">
                                            <p:txEl>
                                              <p:pRg st="2" end="2"/>
                                            </p:txEl>
                                          </p:spTgt>
                                        </p:tgtEl>
                                        <p:attrNameLst>
                                          <p:attrName>ppt_y</p:attrName>
                                        </p:attrNameLst>
                                      </p:cBhvr>
                                      <p:tavLst>
                                        <p:tav tm="0">
                                          <p:val>
                                            <p:strVal val="#ppt_y"/>
                                          </p:val>
                                        </p:tav>
                                        <p:tav tm="100000">
                                          <p:val>
                                            <p:strVal val="#ppt_y"/>
                                          </p:val>
                                        </p:tav>
                                      </p:tavLst>
                                    </p:anim>
                                  </p:childTnLst>
                                </p:cTn>
                              </p:par>
                              <p:par>
                                <p:cTn id="26" presetID="39" presetClass="entr" presetSubtype="0" accel="100000" fill="hold" nodeType="withEffect">
                                  <p:stCondLst>
                                    <p:cond delay="0"/>
                                  </p:stCondLst>
                                  <p:childTnLst>
                                    <p:set>
                                      <p:cBhvr>
                                        <p:cTn id="27" dur="1" fill="hold">
                                          <p:stCondLst>
                                            <p:cond delay="0"/>
                                          </p:stCondLst>
                                        </p:cTn>
                                        <p:tgtEl>
                                          <p:spTgt spid="56323">
                                            <p:txEl>
                                              <p:pRg st="3" end="3"/>
                                            </p:txEl>
                                          </p:spTgt>
                                        </p:tgtEl>
                                        <p:attrNameLst>
                                          <p:attrName>style.visibility</p:attrName>
                                        </p:attrNameLst>
                                      </p:cBhvr>
                                      <p:to>
                                        <p:strVal val="visible"/>
                                      </p:to>
                                    </p:set>
                                    <p:anim calcmode="lin" valueType="num">
                                      <p:cBhvr>
                                        <p:cTn id="28" dur="1000" fill="hold"/>
                                        <p:tgtEl>
                                          <p:spTgt spid="563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563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563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563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eaLnBrk="1" hangingPunct="1"/>
            <a:r>
              <a:rPr lang="ar-SY" i="1" smtClean="0">
                <a:solidFill>
                  <a:srgbClr val="FFFF66"/>
                </a:solidFill>
                <a:cs typeface="Times New Roman" pitchFamily="18" charset="0"/>
              </a:rPr>
              <a:t>الإجراءات الطبية قبل التداخل الجراحي</a:t>
            </a:r>
            <a:br>
              <a:rPr lang="ar-SY" i="1" smtClean="0">
                <a:solidFill>
                  <a:srgbClr val="FFFF66"/>
                </a:solidFill>
                <a:cs typeface="Times New Roman" pitchFamily="18" charset="0"/>
              </a:rPr>
            </a:br>
            <a:r>
              <a:rPr lang="en-US" i="1" smtClean="0">
                <a:solidFill>
                  <a:srgbClr val="FFFF66"/>
                </a:solidFill>
                <a:cs typeface="Times New Roman" pitchFamily="18" charset="0"/>
              </a:rPr>
              <a:t>Presurgical Medical Procedures</a:t>
            </a:r>
          </a:p>
        </p:txBody>
      </p:sp>
      <p:sp>
        <p:nvSpPr>
          <p:cNvPr id="57347" name="Rectangle 3"/>
          <p:cNvSpPr>
            <a:spLocks noGrp="1" noChangeArrowheads="1"/>
          </p:cNvSpPr>
          <p:nvPr>
            <p:ph sz="quarter" idx="13"/>
          </p:nvPr>
        </p:nvSpPr>
        <p:spPr>
          <a:xfrm>
            <a:off x="142875" y="2854325"/>
            <a:ext cx="8893175" cy="2374900"/>
          </a:xfrm>
        </p:spPr>
        <p:txBody>
          <a:bodyPr>
            <a:normAutofit/>
          </a:bodyPr>
          <a:lstStyle/>
          <a:p>
            <a:pPr marL="609600" indent="-609600" algn="r" rtl="1" eaLnBrk="1" hangingPunct="1">
              <a:lnSpc>
                <a:spcPct val="90000"/>
              </a:lnSpc>
              <a:buClr>
                <a:schemeClr val="tx1"/>
              </a:buClr>
              <a:buFontTx/>
              <a:buAutoNum type="arabicPeriod"/>
            </a:pPr>
            <a:endParaRPr lang="ar-SY" sz="2800" dirty="0" smtClean="0">
              <a:solidFill>
                <a:srgbClr val="FFFFCC"/>
              </a:solidFill>
            </a:endParaRPr>
          </a:p>
          <a:p>
            <a:pPr marL="609600" indent="-609600" algn="r" rtl="1" eaLnBrk="1" hangingPunct="1">
              <a:lnSpc>
                <a:spcPct val="90000"/>
              </a:lnSpc>
              <a:buClr>
                <a:srgbClr val="FFA69F"/>
              </a:buClr>
              <a:buFontTx/>
              <a:buAutoNum type="arabicPeriod"/>
            </a:pPr>
            <a:r>
              <a:rPr lang="ar-SY" sz="2800" b="1" dirty="0" smtClean="0">
                <a:solidFill>
                  <a:srgbClr val="FFFFCC"/>
                </a:solidFill>
              </a:rPr>
              <a:t>تحاليل دموية .</a:t>
            </a:r>
          </a:p>
          <a:p>
            <a:pPr marL="609600" indent="-609600" algn="r" rtl="1" eaLnBrk="1" hangingPunct="1">
              <a:lnSpc>
                <a:spcPct val="90000"/>
              </a:lnSpc>
              <a:buClr>
                <a:srgbClr val="FFA69F"/>
              </a:buClr>
              <a:buFontTx/>
              <a:buAutoNum type="arabicPeriod"/>
            </a:pPr>
            <a:r>
              <a:rPr lang="ar-SY" sz="2800" b="1" dirty="0" smtClean="0">
                <a:solidFill>
                  <a:srgbClr val="FFFFCC"/>
                </a:solidFill>
              </a:rPr>
              <a:t>صور شعاعية .</a:t>
            </a:r>
          </a:p>
          <a:p>
            <a:pPr marL="609600" indent="-609600" algn="r" rtl="1" eaLnBrk="1" hangingPunct="1">
              <a:lnSpc>
                <a:spcPct val="90000"/>
              </a:lnSpc>
              <a:buClr>
                <a:srgbClr val="FFA69F"/>
              </a:buClr>
              <a:buFontTx/>
              <a:buAutoNum type="arabicPeriod"/>
            </a:pPr>
            <a:r>
              <a:rPr lang="ar-SY" sz="2800" b="1" dirty="0" smtClean="0">
                <a:solidFill>
                  <a:srgbClr val="FFFFCC"/>
                </a:solidFill>
              </a:rPr>
              <a:t>تحضير الأدوات اللازمة ( صفائح – براغي – أقواس – أسلاك ) .</a:t>
            </a:r>
            <a:endParaRPr lang="en-US" sz="2800" b="1" dirty="0" smtClean="0">
              <a:solidFill>
                <a:srgbClr val="FFFFCC"/>
              </a:solidFill>
            </a:endParaRPr>
          </a:p>
        </p:txBody>
      </p:sp>
    </p:spTree>
    <p:extLst>
      <p:ext uri="{BB962C8B-B14F-4D97-AF65-F5344CB8AC3E}">
        <p14:creationId xmlns="" xmlns:p14="http://schemas.microsoft.com/office/powerpoint/2010/main" val="28720691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1000" fill="hold"/>
                                        <p:tgtEl>
                                          <p:spTgt spid="57346"/>
                                        </p:tgtEl>
                                        <p:attrNameLst>
                                          <p:attrName>ppt_w</p:attrName>
                                        </p:attrNameLst>
                                      </p:cBhvr>
                                      <p:tavLst>
                                        <p:tav tm="0">
                                          <p:val>
                                            <p:strVal val="#ppt_w+.3"/>
                                          </p:val>
                                        </p:tav>
                                        <p:tav tm="100000">
                                          <p:val>
                                            <p:strVal val="#ppt_w"/>
                                          </p:val>
                                        </p:tav>
                                      </p:tavLst>
                                    </p:anim>
                                    <p:anim calcmode="lin" valueType="num">
                                      <p:cBhvr>
                                        <p:cTn id="8" dur="1000" fill="hold"/>
                                        <p:tgtEl>
                                          <p:spTgt spid="57346"/>
                                        </p:tgtEl>
                                        <p:attrNameLst>
                                          <p:attrName>ppt_h</p:attrName>
                                        </p:attrNameLst>
                                      </p:cBhvr>
                                      <p:tavLst>
                                        <p:tav tm="0">
                                          <p:val>
                                            <p:strVal val="#ppt_h"/>
                                          </p:val>
                                        </p:tav>
                                        <p:tav tm="100000">
                                          <p:val>
                                            <p:strVal val="#ppt_h"/>
                                          </p:val>
                                        </p:tav>
                                      </p:tavLst>
                                    </p:anim>
                                    <p:animEffect transition="in" filter="fade">
                                      <p:cBhvr>
                                        <p:cTn id="9" dur="1000"/>
                                        <p:tgtEl>
                                          <p:spTgt spid="57346"/>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 calcmode="lin" valueType="num">
                                      <p:cBhvr>
                                        <p:cTn id="12" dur="10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57347">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57347">
                                            <p:txEl>
                                              <p:pRg st="1" end="1"/>
                                            </p:txEl>
                                          </p:spTgt>
                                        </p:tgtEl>
                                        <p:attrNameLst>
                                          <p:attrName>style.rotation</p:attrName>
                                        </p:attrNameLst>
                                      </p:cBhvr>
                                      <p:tavLst>
                                        <p:tav tm="0">
                                          <p:val>
                                            <p:fltVal val="360"/>
                                          </p:val>
                                        </p:tav>
                                        <p:tav tm="100000">
                                          <p:val>
                                            <p:fltVal val="0"/>
                                          </p:val>
                                        </p:tav>
                                      </p:tavLst>
                                    </p:anim>
                                    <p:animEffect transition="in" filter="fade">
                                      <p:cBhvr>
                                        <p:cTn id="15" dur="1000"/>
                                        <p:tgtEl>
                                          <p:spTgt spid="57347">
                                            <p:txEl>
                                              <p:pRg st="1" end="1"/>
                                            </p:txEl>
                                          </p:spTgt>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57347">
                                            <p:txEl>
                                              <p:pRg st="2" end="2"/>
                                            </p:txEl>
                                          </p:spTgt>
                                        </p:tgtEl>
                                        <p:attrNameLst>
                                          <p:attrName>style.visibility</p:attrName>
                                        </p:attrNameLst>
                                      </p:cBhvr>
                                      <p:to>
                                        <p:strVal val="visible"/>
                                      </p:to>
                                    </p:set>
                                    <p:anim calcmode="lin" valueType="num">
                                      <p:cBhvr>
                                        <p:cTn id="18" dur="10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57347">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57347">
                                            <p:txEl>
                                              <p:pRg st="2" end="2"/>
                                            </p:txEl>
                                          </p:spTgt>
                                        </p:tgtEl>
                                        <p:attrNameLst>
                                          <p:attrName>style.rotation</p:attrName>
                                        </p:attrNameLst>
                                      </p:cBhvr>
                                      <p:tavLst>
                                        <p:tav tm="0">
                                          <p:val>
                                            <p:fltVal val="360"/>
                                          </p:val>
                                        </p:tav>
                                        <p:tav tm="100000">
                                          <p:val>
                                            <p:fltVal val="0"/>
                                          </p:val>
                                        </p:tav>
                                      </p:tavLst>
                                    </p:anim>
                                    <p:animEffect transition="in" filter="fade">
                                      <p:cBhvr>
                                        <p:cTn id="21" dur="1000"/>
                                        <p:tgtEl>
                                          <p:spTgt spid="57347">
                                            <p:txEl>
                                              <p:pRg st="2" end="2"/>
                                            </p:txEl>
                                          </p:spTgt>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57347">
                                            <p:txEl>
                                              <p:pRg st="3" end="3"/>
                                            </p:txEl>
                                          </p:spTgt>
                                        </p:tgtEl>
                                        <p:attrNameLst>
                                          <p:attrName>style.visibility</p:attrName>
                                        </p:attrNameLst>
                                      </p:cBhvr>
                                      <p:to>
                                        <p:strVal val="visible"/>
                                      </p:to>
                                    </p:set>
                                    <p:anim calcmode="lin" valueType="num">
                                      <p:cBhvr>
                                        <p:cTn id="24" dur="10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57347">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57347">
                                            <p:txEl>
                                              <p:pRg st="3" end="3"/>
                                            </p:txEl>
                                          </p:spTgt>
                                        </p:tgtEl>
                                        <p:attrNameLst>
                                          <p:attrName>style.rotation</p:attrName>
                                        </p:attrNameLst>
                                      </p:cBhvr>
                                      <p:tavLst>
                                        <p:tav tm="0">
                                          <p:val>
                                            <p:fltVal val="360"/>
                                          </p:val>
                                        </p:tav>
                                        <p:tav tm="100000">
                                          <p:val>
                                            <p:fltVal val="0"/>
                                          </p:val>
                                        </p:tav>
                                      </p:tavLst>
                                    </p:anim>
                                    <p:animEffect transition="in" filter="fade">
                                      <p:cBhvr>
                                        <p:cTn id="27" dur="1000"/>
                                        <p:tgtEl>
                                          <p:spTgt spid="57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theme/theme1.xml><?xml version="1.0" encoding="utf-8"?>
<a:theme xmlns:a="http://schemas.openxmlformats.org/drawingml/2006/main" name="أفق">
  <a:themeElements>
    <a:clrScheme name="أف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أف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أف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690</TotalTime>
  <Words>2874</Words>
  <Application>Microsoft Office PowerPoint</Application>
  <PresentationFormat>On-screen Show (4:3)</PresentationFormat>
  <Paragraphs>283</Paragraphs>
  <Slides>114</Slides>
  <Notes>1</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أفق</vt:lpstr>
      <vt:lpstr>  الدكتور :              الدكتور :    معتزالخن              عيسى سعد</vt:lpstr>
      <vt:lpstr>التدابير الإسعافية  للأذيات الوجهية الفكية </vt:lpstr>
      <vt:lpstr>Slide 3</vt:lpstr>
      <vt:lpstr>Slide 4</vt:lpstr>
      <vt:lpstr>مقدمة :</vt:lpstr>
      <vt:lpstr>Slide 6</vt:lpstr>
      <vt:lpstr>1- حوادث السقوط من شاهق </vt:lpstr>
      <vt:lpstr>2- حوادث السير :  </vt:lpstr>
      <vt:lpstr>3- الطلق الناري والانفجارات. </vt:lpstr>
      <vt:lpstr>Slide 10</vt:lpstr>
      <vt:lpstr>Slide 11</vt:lpstr>
      <vt:lpstr>Slide 12</vt:lpstr>
      <vt:lpstr>4- الحروق الكيماوية  الموضعة : </vt:lpstr>
      <vt:lpstr>Slide 14</vt:lpstr>
      <vt:lpstr>المعالجات الإسعافية </vt:lpstr>
      <vt:lpstr>Slide 16</vt:lpstr>
      <vt:lpstr>أولا – تأمين الطريق الهوائي و تثبيت العمود الفقري  الرقبي</vt:lpstr>
      <vt:lpstr>Slide 18</vt:lpstr>
      <vt:lpstr>Slide 19</vt:lpstr>
      <vt:lpstr>نلاحظ هنا التماس الحاصل بين قاعدة اللسان و الجدار الخلفي للبلعوم في حالة المريض غير الواعي .</vt:lpstr>
      <vt:lpstr> مناورات حركية لفتح الطريق الهوائي  ) airway manuevers ( </vt:lpstr>
      <vt:lpstr>رفع الذقن  </vt:lpstr>
      <vt:lpstr>Slide 23</vt:lpstr>
      <vt:lpstr>Slide 24</vt:lpstr>
      <vt:lpstr>Slide 25</vt:lpstr>
      <vt:lpstr>Slide 26</vt:lpstr>
      <vt:lpstr>Slide 27</vt:lpstr>
      <vt:lpstr>Slide 28</vt:lpstr>
      <vt:lpstr>كسور الفك العلوي حسب تصنيف Lefort</vt:lpstr>
      <vt:lpstr>Slide 30</vt:lpstr>
      <vt:lpstr>Slide 31</vt:lpstr>
      <vt:lpstr>Slide 32</vt:lpstr>
      <vt:lpstr>ثانيا - التنفس و التهوية الجيدة :</vt:lpstr>
      <vt:lpstr>    ثالثا - الدوران و السيطرة على النزف  </vt:lpstr>
      <vt:lpstr>السيطرة على النزف </vt:lpstr>
      <vt:lpstr>Slide 36</vt:lpstr>
      <vt:lpstr>Slide 37</vt:lpstr>
      <vt:lpstr>I – أذيات النسج الرخوة :</vt:lpstr>
      <vt:lpstr>II- الكسور المتبدلة بشدة :</vt:lpstr>
      <vt:lpstr>III – الرعاف :</vt:lpstr>
      <vt:lpstr>Slide 41</vt:lpstr>
      <vt:lpstr>Slide 42</vt:lpstr>
      <vt:lpstr>فحص الوجه و الفكين :</vt:lpstr>
      <vt:lpstr>الفحص خارج الفم </vt:lpstr>
      <vt:lpstr>الفحص خارج الفم </vt:lpstr>
      <vt:lpstr>الفحص خارج الفم </vt:lpstr>
      <vt:lpstr>الفحص داخل الفم </vt:lpstr>
      <vt:lpstr>الفحص داخل الفم </vt:lpstr>
      <vt:lpstr>فحص حركة الفك العلوي</vt:lpstr>
      <vt:lpstr>Slide 50</vt:lpstr>
      <vt:lpstr>مسك طرفي الكسر للتحقق من وجود حركة في مكان الكسر </vt:lpstr>
      <vt:lpstr>الفحص الشعاعي </vt:lpstr>
      <vt:lpstr>صورة طبقي محوري ثلاثي الأبعاد </vt:lpstr>
      <vt:lpstr>Slide 54</vt:lpstr>
      <vt:lpstr>Slide 55</vt:lpstr>
      <vt:lpstr>  صورة قاعدية للجمجمة               صورة أنفية ذقنية </vt:lpstr>
      <vt:lpstr>صورة بانورامية للفك السفلي توضح كسر زاوية و رأد أيسر متفتت نتيجة طلق ناري </vt:lpstr>
      <vt:lpstr>Slide 58</vt:lpstr>
      <vt:lpstr>توزع الإصابة</vt:lpstr>
      <vt:lpstr>Slide 60</vt:lpstr>
      <vt:lpstr>Slide 61</vt:lpstr>
      <vt:lpstr>Slide 62</vt:lpstr>
      <vt:lpstr>Slide 63</vt:lpstr>
      <vt:lpstr>توزع الإصابة</vt:lpstr>
      <vt:lpstr>الإصابات العامة المرافقة للمنطقة الوجهية</vt:lpstr>
      <vt:lpstr>الأذيات بشكل عام</vt:lpstr>
      <vt:lpstr>التصنيف(Calcification)</vt:lpstr>
      <vt:lpstr>أولاً- حسب الأذيات النسيجية</vt:lpstr>
      <vt:lpstr>ثانياً- وفق شكل الأذية</vt:lpstr>
      <vt:lpstr>الأذيات المجتزأة (المنفصلة)</vt:lpstr>
      <vt:lpstr>الأذيات المجتزأة (المنفصلة)</vt:lpstr>
      <vt:lpstr>مترافقة مع أذيات جسمية أخرى بعيدة</vt:lpstr>
      <vt:lpstr>مـلاحـظــــــة</vt:lpstr>
      <vt:lpstr>أذيات النسج الرخوة </vt:lpstr>
      <vt:lpstr>جروح قاطعة </vt:lpstr>
      <vt:lpstr>Slide 76</vt:lpstr>
      <vt:lpstr>Slide 77</vt:lpstr>
      <vt:lpstr>أذيات انقلاعية </vt:lpstr>
      <vt:lpstr>ضياع مادي في الأنف ناتج عن عضة كلب </vt:lpstr>
      <vt:lpstr>Slide 80</vt:lpstr>
      <vt:lpstr>Slide 81</vt:lpstr>
      <vt:lpstr>Slide 82</vt:lpstr>
      <vt:lpstr>Slide 83</vt:lpstr>
      <vt:lpstr>جرح في الحاجب يحتاج لاستقصاء القناة الدمعية </vt:lpstr>
      <vt:lpstr>Slide 85</vt:lpstr>
      <vt:lpstr>أذية في الخد الأيسر تتضمن الغدة النكفية و فروع العصب الوجهي :</vt:lpstr>
      <vt:lpstr>مراحل الإصابة </vt:lpstr>
      <vt:lpstr>الصورة السريرية للإصابة Clinical Symptom</vt:lpstr>
      <vt:lpstr>أولاً- على مستوى الفك السفلي</vt:lpstr>
      <vt:lpstr>ثانياً- على مستوى الفك العلوي</vt:lpstr>
      <vt:lpstr>ثالثاً- أذيات على مستوى الأسنان والقوس السنية والعظم السنخي</vt:lpstr>
      <vt:lpstr>Slide 92</vt:lpstr>
      <vt:lpstr>إصلاح الكسور الوجهية </vt:lpstr>
      <vt:lpstr>Slide 94</vt:lpstr>
      <vt:lpstr>طريقة إغلاق الفم بعرى آيفي :</vt:lpstr>
      <vt:lpstr>Slide 96</vt:lpstr>
      <vt:lpstr>إصلاح الكسور الوجهية باستخدام الصفائح </vt:lpstr>
      <vt:lpstr>التداخل الجراحي Surgical Treatment</vt:lpstr>
      <vt:lpstr>الإجراءات الطبية قبل التداخل الجراحي Presurgical Medical Procedures</vt:lpstr>
      <vt:lpstr>العلاج Treatment</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الخلاصة : </vt:lpstr>
      <vt:lpstr>Slide 114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التقييم و التدبير الإسعافي لمرضى الأذيات الوجهية الفكية </dc:title>
  <dc:creator>Easy Technology</dc:creator>
  <cp:lastModifiedBy>Dr. Naji</cp:lastModifiedBy>
  <cp:revision>57</cp:revision>
  <dcterms:created xsi:type="dcterms:W3CDTF">2012-06-23T10:20:08Z</dcterms:created>
  <dcterms:modified xsi:type="dcterms:W3CDTF">2012-06-28T10:06:00Z</dcterms:modified>
</cp:coreProperties>
</file>