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20" r:id="rId3"/>
    <p:sldMasterId id="2147483732" r:id="rId4"/>
    <p:sldMasterId id="2147483756" r:id="rId5"/>
    <p:sldMasterId id="2147483831" r:id="rId6"/>
    <p:sldMasterId id="2147483846" r:id="rId7"/>
    <p:sldMasterId id="2147483861" r:id="rId8"/>
    <p:sldMasterId id="2147483876" r:id="rId9"/>
    <p:sldMasterId id="2147483891" r:id="rId10"/>
  </p:sldMasterIdLst>
  <p:notesMasterIdLst>
    <p:notesMasterId r:id="rId88"/>
  </p:notesMasterIdLst>
  <p:sldIdLst>
    <p:sldId id="256" r:id="rId11"/>
    <p:sldId id="329" r:id="rId12"/>
    <p:sldId id="302" r:id="rId13"/>
    <p:sldId id="305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5" r:id="rId28"/>
    <p:sldId id="327" r:id="rId29"/>
    <p:sldId id="328" r:id="rId30"/>
    <p:sldId id="337" r:id="rId31"/>
    <p:sldId id="340" r:id="rId32"/>
    <p:sldId id="341" r:id="rId33"/>
    <p:sldId id="352" r:id="rId34"/>
    <p:sldId id="353" r:id="rId35"/>
    <p:sldId id="354" r:id="rId36"/>
    <p:sldId id="355" r:id="rId37"/>
    <p:sldId id="356" r:id="rId38"/>
    <p:sldId id="272" r:id="rId39"/>
    <p:sldId id="296" r:id="rId40"/>
    <p:sldId id="347" r:id="rId41"/>
    <p:sldId id="348" r:id="rId42"/>
    <p:sldId id="349" r:id="rId43"/>
    <p:sldId id="350" r:id="rId44"/>
    <p:sldId id="257" r:id="rId45"/>
    <p:sldId id="261" r:id="rId46"/>
    <p:sldId id="258" r:id="rId47"/>
    <p:sldId id="259" r:id="rId48"/>
    <p:sldId id="260" r:id="rId49"/>
    <p:sldId id="293" r:id="rId50"/>
    <p:sldId id="294" r:id="rId51"/>
    <p:sldId id="344" r:id="rId52"/>
    <p:sldId id="345" r:id="rId53"/>
    <p:sldId id="346" r:id="rId54"/>
    <p:sldId id="262" r:id="rId55"/>
    <p:sldId id="264" r:id="rId56"/>
    <p:sldId id="265" r:id="rId57"/>
    <p:sldId id="263" r:id="rId58"/>
    <p:sldId id="266" r:id="rId59"/>
    <p:sldId id="267" r:id="rId60"/>
    <p:sldId id="268" r:id="rId61"/>
    <p:sldId id="269" r:id="rId62"/>
    <p:sldId id="295" r:id="rId63"/>
    <p:sldId id="358" r:id="rId64"/>
    <p:sldId id="270" r:id="rId65"/>
    <p:sldId id="330" r:id="rId66"/>
    <p:sldId id="331" r:id="rId67"/>
    <p:sldId id="333" r:id="rId68"/>
    <p:sldId id="274" r:id="rId69"/>
    <p:sldId id="275" r:id="rId70"/>
    <p:sldId id="335" r:id="rId71"/>
    <p:sldId id="276" r:id="rId72"/>
    <p:sldId id="297" r:id="rId73"/>
    <p:sldId id="277" r:id="rId74"/>
    <p:sldId id="278" r:id="rId75"/>
    <p:sldId id="279" r:id="rId76"/>
    <p:sldId id="280" r:id="rId77"/>
    <p:sldId id="298" r:id="rId78"/>
    <p:sldId id="281" r:id="rId79"/>
    <p:sldId id="282" r:id="rId80"/>
    <p:sldId id="283" r:id="rId81"/>
    <p:sldId id="284" r:id="rId82"/>
    <p:sldId id="285" r:id="rId83"/>
    <p:sldId id="286" r:id="rId84"/>
    <p:sldId id="287" r:id="rId85"/>
    <p:sldId id="299" r:id="rId86"/>
    <p:sldId id="357" r:id="rId8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99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572A6B-A374-4F6A-B531-A08993E94CE5}" type="datetimeFigureOut">
              <a:rPr lang="ar-SY" smtClean="0"/>
              <a:pPr/>
              <a:t>27/07/1433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878679-B6E6-45F9-B807-519972CD9D03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7038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78679-B6E6-45F9-B807-519972CD9D03}" type="slidenum">
              <a:rPr lang="ar-SY" smtClean="0"/>
              <a:pPr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050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8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7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Bleeding that displaces prevertebral muscles anteriorly is associated with vertebral body fractures.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Retropharyngeal carotid artery important for presurgical planning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Esophageal injury can track air into RP, prevertebral space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Missed esophageal injuries can present as retropharyngeal abscess, mediastinitis, sepsis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B4C312-952C-4327-BC7A-E58859B6E1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1E0E0-AC5D-4FD0-8CBE-31503062B9A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5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Kietdumrongwong P &amp; </a:t>
            </a:r>
            <a:r>
              <a:rPr lang="en-US" smtClean="0"/>
              <a:t> </a:t>
            </a:r>
            <a:r>
              <a:rPr lang="en-US" b="1" smtClean="0"/>
              <a:t>Hemachudha T. Pneumomediastinum as initial presentation of paralytic rabies: A case report</a:t>
            </a:r>
            <a:r>
              <a:rPr lang="en-US" i="1" smtClean="0"/>
              <a:t>BMC Infectious Diseases</a:t>
            </a:r>
            <a:r>
              <a:rPr lang="en-US" smtClean="0"/>
              <a:t> 2005, </a:t>
            </a:r>
            <a:r>
              <a:rPr lang="en-US" b="1" smtClean="0"/>
              <a:t>5:</a:t>
            </a:r>
            <a:r>
              <a:rPr lang="en-US" smtClean="0"/>
              <a:t>92.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23708-1A9B-41E1-A1D1-F003404AC3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Eggen JT et al.  Airway management, penetrating neck trauma.  J Emerg Med 1993:  11:  31-5.</a:t>
            </a:r>
          </a:p>
          <a:p>
            <a:r>
              <a:rPr lang="en-US" smtClean="0"/>
              <a:t>Mandavia DP et al.  Emergency airway management in penetrating neck injury.  Ann Emerg Med 2000; 35:  221-5.</a:t>
            </a:r>
          </a:p>
          <a:p>
            <a:r>
              <a:rPr lang="en-US" smtClean="0"/>
              <a:t>Shearer VE et al.  Airway management for patients with penetrating neck trauma:  a retrospective study.  Anasth Analg 1993; 77:  1135-8.</a:t>
            </a:r>
          </a:p>
          <a:p>
            <a:endParaRPr lang="en-US" smtClean="0"/>
          </a:p>
          <a:p>
            <a:r>
              <a:rPr lang="en-US" smtClean="0"/>
              <a:t>Mandavia et al</a:t>
            </a:r>
          </a:p>
          <a:p>
            <a:endParaRPr lang="en-US" smtClean="0"/>
          </a:p>
          <a:p>
            <a:r>
              <a:rPr lang="en-US" smtClean="0"/>
              <a:t>Shearer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EB61-0EA2-4F83-9AF6-82A350E888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Baisakhiya N et al. Laryngotracheal Trauma . </a:t>
            </a:r>
            <a:r>
              <a:rPr lang="en-US" i="1" smtClean="0"/>
              <a:t>The Internet Journal of Otorhinolaryngology. </a:t>
            </a:r>
            <a:r>
              <a:rPr lang="en-US" smtClean="0"/>
              <a:t>2009 Volume 9 Number 1</a:t>
            </a:r>
          </a:p>
          <a:p>
            <a:r>
              <a:rPr lang="en-US" smtClean="0"/>
              <a:t>CT shows right thyroid cartilage fracture &amp; air escape suggesting tracheal tear.  Extensive subQ air.</a:t>
            </a:r>
          </a:p>
          <a:p>
            <a:r>
              <a:rPr lang="en-US" smtClean="0"/>
              <a:t>Patient managed with tracheostomy, reduction of fracture + fixation with 4-0 prolene.  Tracheal partially excised with primary repair of trachea.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2C498-D3ED-4E7B-8AED-5FCD29D88E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5DDCDA-4102-41ED-B233-6DFD99021F0D}" type="slidenum">
              <a:rPr lang="en-US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C02F-B21F-4A84-9B0A-5AE6E81E53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2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90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C2A-AB2B-418D-BB35-6B19F75C034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E9E2-68FF-49C3-B990-E3A93DE545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A08-346D-45BD-90AB-255547A8D9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128-4CAD-4956-B4CA-3DC22C97D4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653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924E-AF78-42AD-B1BA-2871156BF34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D5B-71B0-4AE9-8771-384864BA2E6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226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05C-CD21-4279-8538-7FCAFB2B3E6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E19-67BC-4C8F-89AE-9641F1F656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504-DB90-43D2-9968-CD8D71C1C5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09D-3D00-443A-96D0-DA867B7588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45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7BEA-0D98-4359-87BE-DC77E6939B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1203-E9E2-4951-AFCC-676C85C156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05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FF42-583B-4C47-B946-3E7FDA9114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130-7811-4BCE-B864-04708BBFF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40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54C-B564-445C-AB97-9AB94086D2B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9A5-C1E3-4CEA-8E04-81B6A26B17C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0E2-45A0-40A5-A002-1AF25EAC0DD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7D5A-2C81-4578-A69D-30F8BB8DE0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23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139A-719F-4B2A-9E3A-BD31C7F6295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14E5-780D-4241-A000-88AA31AF7E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4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97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369C-9C07-487F-B70F-C2D42E8BB39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AA99-0D23-45EA-BEB3-3C22B8C9467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534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380-B54D-4CF8-9F9A-78D8CDAFCB7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8E6-F2E9-418F-AF3D-BA5136EB28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511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333A-410F-8FD2-4C2DDAD3896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35B7-B0EB-4D37-8A8B-67BE866AD41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6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1BBA-F403-4BB0-91F0-23BE9230913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1D38-EC8A-47CD-AAE6-5B266BF3C17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4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C2A-AB2B-418D-BB35-6B19F75C034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E9E2-68FF-49C3-B990-E3A93DE545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A08-346D-45BD-90AB-255547A8D9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128-4CAD-4956-B4CA-3DC22C97D4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47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924E-AF78-42AD-B1BA-2871156BF34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D5B-71B0-4AE9-8771-384864BA2E6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4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05C-CD21-4279-8538-7FCAFB2B3E6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E19-67BC-4C8F-89AE-9641F1F656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04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504-DB90-43D2-9968-CD8D71C1C5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09D-3D00-443A-96D0-DA867B7588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64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7BEA-0D98-4359-87BE-DC77E6939B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1203-E9E2-4951-AFCC-676C85C156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202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FF42-583B-4C47-B946-3E7FDA9114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130-7811-4BCE-B864-04708BBFF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57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54C-B564-445C-AB97-9AB94086D2B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9A5-C1E3-4CEA-8E04-81B6A26B17C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95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0E2-45A0-40A5-A002-1AF25EAC0DD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7D5A-2C81-4578-A69D-30F8BB8DE0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3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139A-719F-4B2A-9E3A-BD31C7F6295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14E5-780D-4241-A000-88AA31AF7E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6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369C-9C07-487F-B70F-C2D42E8BB39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AA99-0D23-45EA-BEB3-3C22B8C9467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532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380-B54D-4CF8-9F9A-78D8CDAFCB7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8E6-F2E9-418F-AF3D-BA5136EB28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15AE1-5587-44BD-BC80-D7A8888C17D3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7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3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1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8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83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6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3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15AE1-5587-44BD-BC80-D7A8888C17D3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8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1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15AE1-5587-44BD-BC80-D7A8888C17D3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1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9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6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420A9-33D4-47D8-99DB-0E3D9FB994F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7EA21-22A3-4D1D-9A5F-2CF273600F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A958-09C4-403A-8F8E-5F5F517601E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0307-751F-42F1-85D1-CF84B6380AF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3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CAE88E-34E7-47D7-BE55-6929BB12ED9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D8FBDA-0766-499F-B34A-8A792B67E0F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8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96C-D898-492F-8FCF-AB0A0527B4F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466B-3BB7-4086-AEB7-AC0E1EB84F8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7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7C084-FFAC-4556-B402-2D9092EC680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A4781-BF82-4456-8073-988C086BD3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38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C16D-08E6-49ED-9096-02F5A61C897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A892-A0A8-459A-A6C5-8C0E0EF29D6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8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7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80B29C-186B-46A9-AFC5-2CC70FD1EC3F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F0F38-1787-41D2-8265-CD2985E7F7A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8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BC758-AEC0-4A19-B388-7590F03A0F1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CBFEC5-9575-4DEE-8D3B-23EC4391408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5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2C547-6D0A-46AF-A296-F438F864168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39FDE0-8AE7-48DD-B9B9-616294CC584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79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0FDD-0620-43D2-8D40-EDF269606E6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3735-3B15-41F6-91A4-A1ACFC5C692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4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FF88-326A-4376-A153-6456F8A3EF4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C38D-B3B6-4F86-8A67-7C5B4DB298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420A9-33D4-47D8-99DB-0E3D9FB994F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7EA21-22A3-4D1D-9A5F-2CF273600F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35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A958-09C4-403A-8F8E-5F5F517601E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0307-751F-42F1-85D1-CF84B6380AF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65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CAE88E-34E7-47D7-BE55-6929BB12ED9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D8FBDA-0766-499F-B34A-8A792B67E0F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96C-D898-492F-8FCF-AB0A0527B4F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466B-3BB7-4086-AEB7-AC0E1EB84F8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4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7C084-FFAC-4556-B402-2D9092EC680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A4781-BF82-4456-8073-988C086BD35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C16D-08E6-49ED-9096-02F5A61C897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A892-A0A8-459A-A6C5-8C0E0EF29D6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2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80B29C-186B-46A9-AFC5-2CC70FD1EC3F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F0F38-1787-41D2-8265-CD2985E7F7A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BC758-AEC0-4A19-B388-7590F03A0F1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CBFEC5-9575-4DEE-8D3B-23EC43914088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4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2C547-6D0A-46AF-A296-F438F864168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39FDE0-8AE7-48DD-B9B9-616294CC584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0FDD-0620-43D2-8D40-EDF269606E6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3735-3B15-41F6-91A4-A1ACFC5C692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4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FF88-326A-4376-A153-6456F8A3EF4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C38D-B3B6-4F86-8A67-7C5B4DB298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333A-410F-8FD2-4C2DDAD3896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35B7-B0EB-4D37-8A8B-67BE866AD41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1BBA-F403-4BB0-91F0-23BE9230913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1D38-EC8A-47CD-AAE6-5B266BF3C17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70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C2A-AB2B-418D-BB35-6B19F75C034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E9E2-68FF-49C3-B990-E3A93DE545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0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A08-346D-45BD-90AB-255547A8D9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128-4CAD-4956-B4CA-3DC22C97D4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0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924E-AF78-42AD-B1BA-2871156BF34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D5B-71B0-4AE9-8771-384864BA2E6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84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05C-CD21-4279-8538-7FCAFB2B3E6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E19-67BC-4C8F-89AE-9641F1F656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3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504-DB90-43D2-9968-CD8D71C1C5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09D-3D00-443A-96D0-DA867B7588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79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7BEA-0D98-4359-87BE-DC77E6939B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1203-E9E2-4951-AFCC-676C85C156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45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FF42-583B-4C47-B946-3E7FDA9114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130-7811-4BCE-B864-04708BBFF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9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54C-B564-445C-AB97-9AB94086D2B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9A5-C1E3-4CEA-8E04-81B6A26B17C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62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0E2-45A0-40A5-A002-1AF25EAC0DD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7D5A-2C81-4578-A69D-30F8BB8DE0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5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139A-719F-4B2A-9E3A-BD31C7F6295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14E5-780D-4241-A000-88AA31AF7E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5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369C-9C07-487F-B70F-C2D42E8BB39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AA99-0D23-45EA-BEB3-3C22B8C9467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5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380-B54D-4CF8-9F9A-78D8CDAFCB7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8E6-F2E9-418F-AF3D-BA5136EB28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37302A"/>
                </a:solidFill>
              </a:rPr>
              <a:pPr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68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333A-410F-8FD2-4C2DDAD3896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35B7-B0EB-4D37-8A8B-67BE866AD41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1BBA-F403-4BB0-91F0-23BE9230913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1D38-EC8A-47CD-AAE6-5B266BF3C17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3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C2A-AB2B-418D-BB35-6B19F75C034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E9E2-68FF-49C3-B990-E3A93DE545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8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A08-346D-45BD-90AB-255547A8D9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128-4CAD-4956-B4CA-3DC22C97D4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09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924E-AF78-42AD-B1BA-2871156BF34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D5B-71B0-4AE9-8771-384864BA2E6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83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05C-CD21-4279-8538-7FCAFB2B3E6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E19-67BC-4C8F-89AE-9641F1F656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10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504-DB90-43D2-9968-CD8D71C1C5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09D-3D00-443A-96D0-DA867B7588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83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7BEA-0D98-4359-87BE-DC77E6939B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1203-E9E2-4951-AFCC-676C85C156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33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FF42-583B-4C47-B946-3E7FDA9114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130-7811-4BCE-B864-04708BBFF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667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54C-B564-445C-AB97-9AB94086D2B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9A5-C1E3-4CEA-8E04-81B6A26B17C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CC45A-B02F-4BD8-B7B6-4B7C2AA4B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0E2-45A0-40A5-A002-1AF25EAC0DD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7D5A-2C81-4578-A69D-30F8BB8DE0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4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139A-719F-4B2A-9E3A-BD31C7F6295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14E5-780D-4241-A000-88AA31AF7E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7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369C-9C07-487F-B70F-C2D42E8BB39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AA99-0D23-45EA-BEB3-3C22B8C9467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866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380-B54D-4CF8-9F9A-78D8CDAFCB7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8E6-F2E9-418F-AF3D-BA5136EB28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3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333A-410F-8FD2-4C2DDAD3896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35B7-B0EB-4D37-8A8B-67BE866AD41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1BBA-F403-4BB0-91F0-23BE9230913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1D38-EC8A-47CD-AAE6-5B266BF3C17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881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BC2A-AB2B-418D-BB35-6B19F75C034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E9E2-68FF-49C3-B990-E3A93DE545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A08-346D-45BD-90AB-255547A8D96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128-4CAD-4956-B4CA-3DC22C97D40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22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924E-AF78-42AD-B1BA-2871156BF34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D5B-71B0-4AE9-8771-384864BA2E6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349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05C-CD21-4279-8538-7FCAFB2B3E6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E19-67BC-4C8F-89AE-9641F1F656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5AE1-5587-44BD-BC80-D7A8888C17D3}" type="datetimeFigureOut">
              <a:rPr lang="en-US" smtClean="0">
                <a:solidFill>
                  <a:srgbClr val="D0CCB9"/>
                </a:solidFill>
              </a:rPr>
              <a:pPr/>
              <a:t>6/16/2012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C45A-B02F-4BD8-B7B6-4B7C2AA4B6B4}" type="slidenum">
              <a:rPr lang="en-US" smtClean="0">
                <a:solidFill>
                  <a:srgbClr val="D0CCB9"/>
                </a:solidFill>
              </a:rPr>
              <a:pPr/>
              <a:t>‹#›</a:t>
            </a:fld>
            <a:endParaRPr lang="en-US" dirty="0">
              <a:solidFill>
                <a:srgbClr val="D0CC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A504-DB90-43D2-9968-CD8D71C1C5C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09D-3D00-443A-96D0-DA867B7588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49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7BEA-0D98-4359-87BE-DC77E6939B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1203-E9E2-4951-AFCC-676C85C156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0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FF42-583B-4C47-B946-3E7FDA9114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130-7811-4BCE-B864-04708BBFF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70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654C-B564-445C-AB97-9AB94086D2B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A9A5-C1E3-4CEA-8E04-81B6A26B17C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0E2-45A0-40A5-A002-1AF25EAC0DD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7D5A-2C81-4578-A69D-30F8BB8DE0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0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139A-719F-4B2A-9E3A-BD31C7F6295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14E5-780D-4241-A000-88AA31AF7E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8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369C-9C07-487F-B70F-C2D42E8BB39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AA99-0D23-45EA-BEB3-3C22B8C9467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40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A380-B54D-4CF8-9F9A-78D8CDAFCB7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8E6-F2E9-418F-AF3D-BA5136EB28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80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333A-410F-8FD2-4C2DDAD3896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35B7-B0EB-4D37-8A8B-67BE866AD41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7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1BBA-F403-4BB0-91F0-23BE9230913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1D38-EC8A-47CD-AAE6-5B266BF3C17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1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 rtl="0"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DDCC45A-B02F-4BD8-B7B6-4B7C2AA4B6B4}" type="slidenum">
              <a:rPr lang="en-US" smtClean="0">
                <a:solidFill>
                  <a:srgbClr val="37302A"/>
                </a:solidFill>
              </a:rPr>
              <a:pPr rtl="0"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5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F676586-8CA3-4BA4-8D94-DCC47BA8EEA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44F8594-FB78-4678-9799-69D3F7549FCC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94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 rtl="0"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DDCC45A-B02F-4BD8-B7B6-4B7C2AA4B6B4}" type="slidenum">
              <a:rPr lang="en-US" smtClean="0">
                <a:solidFill>
                  <a:srgbClr val="37302A"/>
                </a:solidFill>
              </a:rPr>
              <a:pPr rtl="0"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7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2115AE1-5587-44BD-BC80-D7A8888C17D3}" type="datetimeFigureOut">
              <a:rPr lang="en-US" smtClean="0">
                <a:solidFill>
                  <a:srgbClr val="37302A"/>
                </a:solidFill>
              </a:rPr>
              <a:pPr rtl="0"/>
              <a:t>6/16/2012</a:t>
            </a:fld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CDDCC45A-B02F-4BD8-B7B6-4B7C2AA4B6B4}" type="slidenum">
              <a:rPr lang="en-US" smtClean="0">
                <a:solidFill>
                  <a:srgbClr val="37302A"/>
                </a:solidFill>
              </a:rPr>
              <a:pPr rtl="0"/>
              <a:t>‹#›</a:t>
            </a:fld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932B1F29-2066-460A-BD09-8776B7F3B0A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 rtl="0"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algn="l" rtl="0"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331ED7AE-1459-48A9-8933-0751104852F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 rtl="0"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932B1F29-2066-460A-BD09-8776B7F3B0A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 rtl="0">
                <a:defRPr/>
              </a:pPr>
              <a:t>6/16/2012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algn="l" rtl="0"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331ED7AE-1459-48A9-8933-0751104852F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 rtl="0"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F676586-8CA3-4BA4-8D94-DCC47BA8EEA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44F8594-FB78-4678-9799-69D3F7549FCC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F676586-8CA3-4BA4-8D94-DCC47BA8EEA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44F8594-FB78-4678-9799-69D3F7549FCC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9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F676586-8CA3-4BA4-8D94-DCC47BA8EEA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44F8594-FB78-4678-9799-69D3F7549FCC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8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F676586-8CA3-4BA4-8D94-DCC47BA8EEA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6/16/2012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44F8594-FB78-4678-9799-69D3F7549FCC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Fd2Fryp9wz0/TQg84FXXtSI/AAAAAAAABlE/h0gnkg2r09U/s1600/Acute_epiglottitis.jp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</a:rPr>
              <a:t>ENT emergency</a:t>
            </a:r>
            <a:endParaRPr lang="ar-SY" sz="8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20002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Dr . Fatima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</a:rPr>
              <a:t>alzahraa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</a:rPr>
              <a:t>haj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</a:rPr>
              <a:t>oubid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Damascus hospital</a:t>
            </a:r>
            <a:endParaRPr lang="ar-SY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Bag Mask Ventilation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38200" y="1905000"/>
            <a:ext cx="7772400" cy="10668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3200" i="0" u="sng" strike="noStrike" kern="1200" cap="none" spc="0" normalizeH="0" baseline="0" noProof="0" dirty="0" err="1" smtClean="0">
                <a:ln>
                  <a:noFill/>
                </a:ln>
                <a:uLnTx/>
                <a:uFillTx/>
                <a:ea typeface="+mn-ea"/>
                <a:cs typeface="+mn-cs"/>
              </a:rPr>
              <a:t>Sellick’s</a:t>
            </a:r>
            <a:r>
              <a:rPr kumimoji="0" lang="en-US" sz="3200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  Maneuver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ea typeface="+mn-ea"/>
                <a:cs typeface="+mn-cs"/>
              </a:rPr>
              <a:t>Cricoid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 Pressure – to prevent regurgitation and aspiration</a:t>
            </a:r>
          </a:p>
        </p:txBody>
      </p:sp>
      <p:pic>
        <p:nvPicPr>
          <p:cNvPr id="14" name="Picture 6" descr="F:\2923 American Heart\WIP\Client Provided\JPEG Images\Case1-17a.jpg"/>
          <p:cNvPicPr>
            <a:picLocks noChangeAspect="1" noChangeArrowheads="1"/>
          </p:cNvPicPr>
          <p:nvPr/>
        </p:nvPicPr>
        <p:blipFill>
          <a:blip r:embed="rId3" cstate="print"/>
          <a:srcRect t="2011"/>
          <a:stretch>
            <a:fillRect/>
          </a:stretch>
        </p:blipFill>
        <p:spPr bwMode="auto">
          <a:xfrm>
            <a:off x="3048000" y="3048000"/>
            <a:ext cx="3200400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00372"/>
            <a:ext cx="550072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Oropharyngeal Airway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annule_guedel_450.jpg image by bdeau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590800" y="1972693"/>
            <a:ext cx="3810000" cy="176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flipH="1">
            <a:off x="3276600" y="4114800"/>
            <a:ext cx="255311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Nasopharyngeal Airway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24000" y="2743200"/>
          <a:ext cx="23828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4" imgW="2180952" imgH="1867161" progId="PBrush">
                  <p:embed/>
                </p:oleObj>
              </mc:Choice>
              <mc:Fallback>
                <p:oleObj name="Bitmap Image" r:id="rId4" imgW="2180952" imgH="18671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382837" cy="2057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5181600" y="2743200"/>
          <a:ext cx="22193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6" imgW="2534004" imgH="1609524" progId="PBrush">
                  <p:embed/>
                </p:oleObj>
              </mc:Choice>
              <mc:Fallback>
                <p:oleObj name="Bitmap Image" r:id="rId6" imgW="2534004" imgH="160952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219325" cy="2057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Endotracheal Intubation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Endotracheal tube is passed into trachea of patient through oral or nasal route  to ensure the patent airway and adequate ventilation</a:t>
            </a:r>
          </a:p>
          <a:p>
            <a:pPr algn="l">
              <a:buNone/>
            </a:pPr>
            <a:r>
              <a:rPr lang="en-US" dirty="0" smtClean="0"/>
              <a:t>Achieves all the goals of airway management</a:t>
            </a:r>
          </a:p>
          <a:p>
            <a:pPr lvl="2" algn="l">
              <a:buNone/>
            </a:pPr>
            <a:r>
              <a:rPr lang="en-US" dirty="0" smtClean="0"/>
              <a:t>Rapid, Simple, Safe and Non-surgical</a:t>
            </a:r>
          </a:p>
          <a:p>
            <a:pPr lvl="2" algn="l">
              <a:buNone/>
            </a:pPr>
            <a:r>
              <a:rPr lang="en-US" dirty="0" smtClean="0"/>
              <a:t>Maintains patent airway</a:t>
            </a:r>
          </a:p>
          <a:p>
            <a:pPr lvl="2" algn="l">
              <a:buNone/>
            </a:pPr>
            <a:r>
              <a:rPr lang="en-US" dirty="0" smtClean="0"/>
              <a:t>Protect lungs from aspiration</a:t>
            </a:r>
          </a:p>
          <a:p>
            <a:pPr lvl="2" algn="l">
              <a:buNone/>
            </a:pPr>
            <a:r>
              <a:rPr lang="en-US" dirty="0" smtClean="0"/>
              <a:t>Leak free ventilation</a:t>
            </a:r>
          </a:p>
          <a:p>
            <a:pPr algn="l">
              <a:buNone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Remains </a:t>
            </a:r>
            <a:r>
              <a:rPr lang="en-US" sz="3500" b="1" i="1" dirty="0" smtClean="0">
                <a:solidFill>
                  <a:schemeClr val="accent2">
                    <a:lumMod val="50000"/>
                  </a:schemeClr>
                </a:solidFill>
              </a:rPr>
              <a:t>GOLD STANDARD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 of airway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Insertion</a:t>
            </a:r>
            <a:endParaRPr lang="en-US" sz="4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ttp://www.aic.cuhk.edu.hk/web8/Hi%20res/Laryngoscopy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39751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aic.cuhk.edu.hk/web8/Hi%20res/Laryngoscopy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342900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</a:t>
            </a:r>
            <a:r>
              <a:rPr lang="en-US" sz="5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nsertion</a:t>
            </a:r>
            <a:endParaRPr lang="en-US" sz="4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http://www.msdlatinamerica.com/ebooks/FieldGuideUrgentAmbulatoryCareProcedures/files/3ccf37ce565662246f909d5d0f5218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92922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Laryngeal Mask Airway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6018" name="AutoShape 2" descr="data:image/jpg;base64,/9j/4AAQSkZJRgABAQAAAQABAAD/2wBDAAkGBwgHBgkIBwgKCgkLDRYPDQwMDRsUFRAWIB0iIiAdHx8kKDQsJCYxJx8fLT0tMTU3Ojo6Iys/RD84QzQ5Ojf/2wBDAQoKCg0MDRoPDxo3JR8lNzc3Nzc3Nzc3Nzc3Nzc3Nzc3Nzc3Nzc3Nzc3Nzc3Nzc3Nzc3Nzc3Nzc3Nzc3Nzc3Nzf/wAARCACEAJwDASIAAhEBAxEB/8QAHAAAAgIDAQEAAAAAAAAAAAAAAAECBwQFCAMG/8QAOxAAAgECAgQNAwIEBwAAAAAAAAECAwQGEQUXMdEIEhMhMkFUVmGEkpTDM1FxBxQiUpGxIyRCgaGzwf/EABcBAQEBAQAAAAAAAAAAAAAAAAABAgP/xAAmEQEAAgEDAwMFAQAAAAAAAAAAAQIREiFRAzFxMpHRImGBseHx/9oADAMBAAIRAxEAPwD5P9HMD6OxfeaRraXnVdtYwprkaT4rqSnxsm5dSXEfN15r/ez6X6T4Hq1alKNndKdN5NO6n/U+Y4NnPDEflfmLcvLKfKK6tWlXhsT2SX2Zz6k2iM13bpFZnFnyGp3BfYrr3cx6nMF9iuvdzPtrK7hdRaa4lWPNOm9qZlZFreLRmGbVms4lX+pzBfYrr3cx6m8F9iuvdTLAGayiv9TWC+x3XuphqawZ2O691MsFDGUV9qZwX2O691MNTOC+x3XuplgjAr3Uxgvsd17qYamMF9juvdTLDAor3Uxgvsd17qYamMF9juvdTLDAKrzUxgvsd17qYamMF9juvdTLDACvNTGC+x3XuphqYwX2O691MsMAK00h+iWE69lWpWcbq1uJRyp1uXc+JLqbi+Zrw/sc0M7hZw8wLu4NfQxH5X5i6ylODX0MR+V+YuxEGFe2XKyVe3lydeK5pLr8GOxvuXk6VePJ147Yvr8UZpiX9irqGcJypVY9CpHbE42pMTqp+Y5/rrW8TGm/+M1DNdZXs+UVteLiVlsl1T8TYo3S8XjMMXpNJxIQwGaYAwAoAGBVAAAAAAAAAAJnDzO4WcPMC7uDX0MR+V+YuxFJ8GvoYj8r8xdiJIY0IaCMe9s6d1T4suaXVJbUY1reTtqqtb5875qdXql4PxNkeVxbU7mk4VYppo436c51V7/vy60vGNNuz3GaeF5LRU4UL+bdCclClWybyb2J7zcLJrNPNGqX1faWb00+DAAOjAQxDKoAAAAAAAAABM4eZ3Czh5gXdwa+hiPyvzF2IpPg19DEflfmLrJIkNEUSCGNCGiCNalCtTcKkVKLWTTNbCrV0VNU6zc7NvKM+un4PwNqKcI1IuM0mntTMXpq3jaXSl8bTvCUJRnFSi04tZprrGanKrombcE6lk3m4rbS8V4G0p1IVYKdOSlFrNNdYp1NW07SXpjeN4SGIZ1YAAAAAAAAAAJnDzO4WcPMC7uDX0MR+V+YuspPg2dDEflfmLrTIiQyIyCQ0RGiiYCzACTSayazTNPc0rrRdb9xYR5S1ybrWyj/ABN9Tg8+br5us2+Y9qyZi9It5brea+HlZ3VG8oRr281OnJcz3nuaa6satlcyvtGrOcvq0W/4ai8PtLxM+wvaV7R49POMlzTpy6UH9mSt5zpt3W1Ixqr2ZQAB1YAAAAAAAmcPM7hZw8wLt4NnQxH+bX5i6ileDd9PEf5tfmLpTCSkmNERpkEiSIZjTKiQxBmQSHmRTGBLaau/0dNVv3lhLkrqPO/5aq/ll90bMZm1YtGJbraazmGFozSdO+41OUeRuqf1beTXGj9n+H9zOMG9sI1pqvRfJXMFlGolz5fb8Dsr51Z8hcQ5O5is3Hql4oxW81nTf35/rc1i0aq+zOAQHZyMAAKTOHmdws4eYF2cG76eI/za/MXQUvwb/pYj/Nr8xc+YSUkySIDTCJEkyCY0BPMeZEaAlmMihkEsxkRoCWZjXlnC6guM3GceeM47Ys9xktWLRiWotMTmGDbXk6VRW18sqmyFX/TPczYHhc29O5pOnVjmn/wYVO4q6OkqN25Tt28oVuuPgzlqnpertzx5+ffl0xHU9Pfj4+G0ASaaTTzT2NDO7kGcPM7gf/pw+wq6+Dh9HEf5tfmLmTKY4OP0sRrr/wAq/wDtLlCSmSTIcYaYRMaZBNEkyiQ8yOY8yCWY0yCZLMCWY8yOYZkE8wzI5jAlmKpCNSLjNJprnTQJhmFa5KtoyWcFKraPbDa4fjwNjSqwrUo1KUlKElmmh8zXOYP7Spb3Kq2ckoSl/iU3sfivszjFZ6c/T2448fHtw66ov6u/7Z+ew4gZ29n/AHOIWd3KGfoPTWk9BXv7vQ97VtLhxcHOm9sX1NbGtn9D6HWZjTvBdemG4ACjWZjTvBdemG4NZmNO8F16YbgAA1mY07wXXphuDWZjTvBdemG4AANZmNO8F16Ybg1mY07wXXphuAADWZjTvBdemG4NZmNO8F16YbgAA1mY07wXXphuDWZjTvBdemG4AANZmNO8F16Ybg1mY07wXXphuAADWZjTvBdemG4NZmNO8F16YbgAA1mY07wXXphuDWZjTvBdemG4AA87j9RsY16FSjVxBduE4uMlHixeTWW1LNHyQAB//9k="/>
          <p:cNvSpPr>
            <a:spLocks noChangeAspect="1" noChangeArrowheads="1"/>
          </p:cNvSpPr>
          <p:nvPr/>
        </p:nvSpPr>
        <p:spPr bwMode="auto">
          <a:xfrm>
            <a:off x="155575" y="-601663"/>
            <a:ext cx="14859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AutoShape 4" descr="data:image/jpg;base64,/9j/4AAQSkZJRgABAQAAAQABAAD/2wBDAAkGBwgHBgkIBwgKCgkLDRYPDQwMDRsUFRAWIB0iIiAdHx8kKDQsJCYxJx8fLT0tMTU3Ojo6Iys/RD84QzQ5Ojf/2wBDAQoKCg0MDRoPDxo3JR8lNzc3Nzc3Nzc3Nzc3Nzc3Nzc3Nzc3Nzc3Nzc3Nzc3Nzc3Nzc3Nzc3Nzc3Nzc3Nzc3Nzf/wAARCACEAJwDASIAAhEBAxEB/8QAHAAAAgIDAQEAAAAAAAAAAAAAAAECBwQFCAMG/8QAOxAAAgECAgQNAwIEBwAAAAAAAAECAwQGEQUXMdEIEhMhMkFUVmGEkpTDM1FxBxQiUpGxIyRCgaGzwf/EABcBAQEBAQAAAAAAAAAAAAAAAAABAgP/xAAmEQEAAgEDAwMFAQAAAAAAAAAAAQIREiFRAzFxMpHRImGBseHx/9oADAMBAAIRAxEAPwD5P9HMD6OxfeaRraXnVdtYwprkaT4rqSnxsm5dSXEfN15r/ez6X6T4Hq1alKNndKdN5NO6n/U+Y4NnPDEflfmLcvLKfKK6tWlXhsT2SX2Zz6k2iM13bpFZnFnyGp3BfYrr3cx6nMF9iuvdzPtrK7hdRaa4lWPNOm9qZlZFreLRmGbVms4lX+pzBfYrr3cx6m8F9iuvdTLAGayiv9TWC+x3XuphqawZ2O691MsFDGUV9qZwX2O691MNTOC+x3XuplgjAr3Uxgvsd17qYamMF9juvdTLDAor3Uxgvsd17qYamMF9juvdTLDAKrzUxgvsd17qYamMF9juvdTLDACvNTGC+x3XuphqYwX2O691MsMAK00h+iWE69lWpWcbq1uJRyp1uXc+JLqbi+Zrw/sc0M7hZw8wLu4NfQxH5X5i6ylODX0MR+V+YuxEGFe2XKyVe3lydeK5pLr8GOxvuXk6VePJ147Yvr8UZpiX9irqGcJypVY9CpHbE42pMTqp+Y5/rrW8TGm/+M1DNdZXs+UVteLiVlsl1T8TYo3S8XjMMXpNJxIQwGaYAwAoAGBVAAAAAAAAAAJnDzO4WcPMC7uDX0MR+V+YuxFJ8GvoYj8r8xdiJIY0IaCMe9s6d1T4suaXVJbUY1reTtqqtb5875qdXql4PxNkeVxbU7mk4VYppo436c51V7/vy60vGNNuz3GaeF5LRU4UL+bdCclClWybyb2J7zcLJrNPNGqX1faWb00+DAAOjAQxDKoAAAAAAAAABM4eZ3Czh5gXdwa+hiPyvzF2IpPg19DEflfmLrJIkNEUSCGNCGiCNalCtTcKkVKLWTTNbCrV0VNU6zc7NvKM+un4PwNqKcI1IuM0mntTMXpq3jaXSl8bTvCUJRnFSi04tZprrGanKrombcE6lk3m4rbS8V4G0p1IVYKdOSlFrNNdYp1NW07SXpjeN4SGIZ1YAAAAAAAAAAJnDzO4WcPMC7uDX0MR+V+YuspPg2dDEflfmLrTIiQyIyCQ0RGiiYCzACTSayazTNPc0rrRdb9xYR5S1ybrWyj/ABN9Tg8+br5us2+Y9qyZi9It5brea+HlZ3VG8oRr281OnJcz3nuaa6satlcyvtGrOcvq0W/4ai8PtLxM+wvaV7R49POMlzTpy6UH9mSt5zpt3W1Ixqr2ZQAB1YAAAAAAAmcPM7hZw8wLt4NnQxH+bX5i6ileDd9PEf5tfmLpTCSkmNERpkEiSIZjTKiQxBmQSHmRTGBLaau/0dNVv3lhLkrqPO/5aq/ll90bMZm1YtGJbraazmGFozSdO+41OUeRuqf1beTXGj9n+H9zOMG9sI1pqvRfJXMFlGolz5fb8Dsr51Z8hcQ5O5is3Hql4oxW81nTf35/rc1i0aq+zOAQHZyMAAKTOHmdws4eYF2cG76eI/za/MXQUvwb/pYj/Nr8xc+YSUkySIDTCJEkyCY0BPMeZEaAlmMihkEsxkRoCWZjXlnC6guM3GceeM47Ys9xktWLRiWotMTmGDbXk6VRW18sqmyFX/TPczYHhc29O5pOnVjmn/wYVO4q6OkqN25Tt28oVuuPgzlqnpertzx5+ffl0xHU9Pfj4+G0ASaaTTzT2NDO7kGcPM7gf/pw+wq6+Dh9HEf5tfmLmTKY4OP0sRrr/wAq/wDtLlCSmSTIcYaYRMaZBNEkyiQ8yOY8yCWY0yCZLMCWY8yOYZkE8wzI5jAlmKpCNSLjNJprnTQJhmFa5KtoyWcFKraPbDa4fjwNjSqwrUo1KUlKElmmh8zXOYP7Spb3Kq2ckoSl/iU3sfivszjFZ6c/T2448fHtw66ov6u/7Z+ew4gZ29n/AHOIWd3KGfoPTWk9BXv7vQ97VtLhxcHOm9sX1NbGtn9D6HWZjTvBdemG4ACjWZjTvBdemG4NZmNO8F16YbgAA1mY07wXXphuDWZjTvBdemG4AANZmNO8F16Ybg1mY07wXXphuAADWZjTvBdemG4NZmNO8F16YbgAA1mY07wXXphuDWZjTvBdemG4AANZmNO8F16Ybg1mY07wXXphuAADWZjTvBdemG4NZmNO8F16YbgAA1mY07wXXphuDWZjTvBdemG4AA87j9RsY16FSjVxBduE4uMlHixeTWW1LNHyQAB//9k="/>
          <p:cNvSpPr>
            <a:spLocks noChangeAspect="1" noChangeArrowheads="1"/>
          </p:cNvSpPr>
          <p:nvPr/>
        </p:nvSpPr>
        <p:spPr bwMode="auto">
          <a:xfrm>
            <a:off x="155575" y="-601663"/>
            <a:ext cx="14859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0354" name="Object 5"/>
          <p:cNvGraphicFramePr>
            <a:graphicFrameLocks noChangeAspect="1"/>
          </p:cNvGraphicFramePr>
          <p:nvPr/>
        </p:nvGraphicFramePr>
        <p:xfrm>
          <a:off x="1066800" y="2438400"/>
          <a:ext cx="3276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4" imgW="3809524" imgH="2619048" progId="PBrush">
                  <p:embed/>
                </p:oleObj>
              </mc:Choice>
              <mc:Fallback>
                <p:oleObj name="Bitmap Image" r:id="rId4" imgW="3809524" imgH="26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3276600" cy="2743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Case1-39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438400"/>
            <a:ext cx="3048000" cy="2743200"/>
          </a:xfrm>
          <a:prstGeom prst="rect">
            <a:avLst/>
          </a:prstGeom>
          <a:solidFill>
            <a:schemeClr val="bg1"/>
          </a:solidFill>
          <a:ln w="3810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Procedure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02654" y="1447800"/>
            <a:ext cx="676424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0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071546"/>
            <a:ext cx="6000792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214422"/>
            <a:ext cx="385765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Emergent </a:t>
            </a:r>
            <a:r>
              <a:rPr lang="en-US" dirty="0" smtClean="0"/>
              <a:t>Airway </a:t>
            </a:r>
          </a:p>
          <a:p>
            <a:r>
              <a:rPr lang="en-US" sz="3600" dirty="0" smtClean="0"/>
              <a:t>Epistaxis</a:t>
            </a:r>
          </a:p>
          <a:p>
            <a:r>
              <a:rPr lang="en-US" cap="all" dirty="0" smtClean="0">
                <a:solidFill>
                  <a:srgbClr val="A5644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A</a:t>
            </a:r>
            <a:r>
              <a:rPr lang="en-US" sz="2800" cap="all" dirty="0" smtClean="0">
                <a:solidFill>
                  <a:srgbClr val="A5644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uricular Hematoma</a:t>
            </a:r>
          </a:p>
          <a:p>
            <a:r>
              <a:rPr lang="en-US" sz="2800" cap="all" dirty="0" smtClean="0">
                <a:solidFill>
                  <a:srgbClr val="A5644E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en-US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ENT Foreign </a:t>
            </a:r>
            <a:r>
              <a:rPr lang="en-US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bodies</a:t>
            </a:r>
          </a:p>
          <a:p>
            <a:r>
              <a:rPr lang="en-US" cap="all" dirty="0" smtClean="0">
                <a:solidFill>
                  <a:srgbClr val="4E3B30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trauma facial  cervical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5786478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2459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Blunt Neck Trauma and </a:t>
            </a:r>
            <a:r>
              <a:rPr lang="en-US" sz="6000" dirty="0" err="1" smtClean="0">
                <a:solidFill>
                  <a:schemeClr val="tx2">
                    <a:satMod val="130000"/>
                  </a:schemeClr>
                </a:solidFill>
              </a:rPr>
              <a:t>Laryngotracheal</a:t>
            </a:r>
            <a:r>
              <a:rPr lang="en-US" sz="6000" smtClean="0">
                <a:solidFill>
                  <a:schemeClr val="tx2">
                    <a:satMod val="130000"/>
                  </a:schemeClr>
                </a:solidFill>
              </a:rPr>
              <a:t> Injury</a:t>
            </a:r>
            <a:endParaRPr lang="en-US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7632848" cy="3456384"/>
          </a:xfrm>
        </p:spPr>
        <p:txBody>
          <a:bodyPr/>
          <a:lstStyle/>
          <a:p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Strangulation</a:t>
            </a:r>
          </a:p>
          <a:p>
            <a:r>
              <a:rPr lang="en-US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Cervical Spine Injuries in 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BNT</a:t>
            </a:r>
          </a:p>
          <a:p>
            <a:r>
              <a:rPr lang="en-US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Vascular Injuries in 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BNT</a:t>
            </a:r>
          </a:p>
          <a:p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Penetrating neck injuries</a:t>
            </a:r>
          </a:p>
          <a:p>
            <a:endParaRPr lang="en-US" sz="43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endParaRPr lang="en-US" sz="43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endParaRPr lang="en-US" sz="43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98" y="1522274"/>
            <a:ext cx="4822354" cy="46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Zones of the Neck</a:t>
            </a: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4419600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This actually applies to penetrating trauma but is useful to review when discussing neck anatomy.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Zone I: thoracic inlet to cricoid cartilage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Zone II:  cricoid cartilage to the angle of mandible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Zone III: angle of the mandible to skull base to</a:t>
            </a:r>
          </a:p>
        </p:txBody>
      </p:sp>
      <p:pic>
        <p:nvPicPr>
          <p:cNvPr id="11268" name="Picture 2" descr="http://img.medscape.com/pi/emed/ckb/emergency_medicine/756148-827223-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7095"/>
          <a:stretch>
            <a:fillRect/>
          </a:stretch>
        </p:blipFill>
        <p:spPr bwMode="auto">
          <a:xfrm>
            <a:off x="5638800" y="1371600"/>
            <a:ext cx="3505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Anatomy: Facial planes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3032125"/>
          </a:xfrm>
        </p:spPr>
        <p:txBody>
          <a:bodyPr/>
          <a:lstStyle/>
          <a:p>
            <a:pPr eaLnBrk="1" hangingPunct="1"/>
            <a:r>
              <a:rPr lang="en-US" sz="2000" smtClean="0"/>
              <a:t>Hematomas, air tracks</a:t>
            </a:r>
          </a:p>
          <a:p>
            <a:pPr eaLnBrk="1" hangingPunct="1"/>
            <a:r>
              <a:rPr lang="en-US" sz="2000" smtClean="0"/>
              <a:t>Bullet, metal tracks</a:t>
            </a:r>
          </a:p>
          <a:p>
            <a:pPr eaLnBrk="1" hangingPunct="1"/>
            <a:r>
              <a:rPr lang="en-US" sz="2000" smtClean="0"/>
              <a:t>Carotid space:  Carotid, IJV, CN X</a:t>
            </a:r>
          </a:p>
          <a:p>
            <a:pPr eaLnBrk="1" hangingPunct="1"/>
            <a:r>
              <a:rPr lang="en-US" sz="2000" smtClean="0"/>
              <a:t>Retropharyngeal space:  behind pharynx, anterior to prevertebral muscles</a:t>
            </a:r>
          </a:p>
          <a:p>
            <a:pPr eaLnBrk="1" hangingPunct="1"/>
            <a:r>
              <a:rPr lang="en-US" sz="2000" smtClean="0"/>
              <a:t>Perivertebral space:  muscles &amp; soft tissue around vertebrae</a:t>
            </a:r>
          </a:p>
        </p:txBody>
      </p:sp>
      <p:pic>
        <p:nvPicPr>
          <p:cNvPr id="11268" name="Content Placeholder 4" descr="neck_fascial_plan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09713"/>
            <a:ext cx="4144963" cy="4845050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34000" y="63246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www.medscape.com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4876800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Bleeding that displaces prevertebral muscles anteriorly is associated with vertebral body fractures.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Retropharyngeal carotid artery important for presurgical planning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Esophageal injury can track air into RP, prevertebral space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Missed esophageal injuries can present as retropharyngeal abscess, mediastinitis, sepsis</a:t>
            </a:r>
          </a:p>
        </p:txBody>
      </p:sp>
    </p:spTree>
    <p:extLst>
      <p:ext uri="{BB962C8B-B14F-4D97-AF65-F5344CB8AC3E}">
        <p14:creationId xmlns:p14="http://schemas.microsoft.com/office/powerpoint/2010/main" val="40240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sz="4400" smtClean="0"/>
              <a:t>Morbidity:  Vascular injury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Major Signs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Active bleeding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Unstable/hypotension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Expanding hematoma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Pulsatile swelling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Bruit, thrill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Unilateral CNS deficit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Pulse deficit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Minor Signs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Parasthesias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Nonexpanding hematoma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 spine or skull base fractures in MVAs</a:t>
            </a:r>
          </a:p>
        </p:txBody>
      </p:sp>
      <p:pic>
        <p:nvPicPr>
          <p:cNvPr id="14340" name="Content Placeholder 4" descr="ist2_4532003-head-and-neck-vessel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4043363" cy="4046538"/>
          </a:xfrm>
        </p:spPr>
      </p:pic>
    </p:spTree>
    <p:extLst>
      <p:ext uri="{BB962C8B-B14F-4D97-AF65-F5344CB8AC3E}">
        <p14:creationId xmlns:p14="http://schemas.microsoft.com/office/powerpoint/2010/main" val="4896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4600" smtClean="0"/>
              <a:t>Morbidity:  Esophageal Injury</a:t>
            </a:r>
          </a:p>
        </p:txBody>
      </p:sp>
      <p:sp>
        <p:nvSpPr>
          <p:cNvPr id="1638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429000"/>
          </a:xfrm>
        </p:spPr>
        <p:txBody>
          <a:bodyPr/>
          <a:lstStyle/>
          <a:p>
            <a:r>
              <a:rPr lang="en-US" sz="2000" smtClean="0"/>
              <a:t>Odynophagia, dysphagia, hematemesis</a:t>
            </a:r>
          </a:p>
          <a:p>
            <a:r>
              <a:rPr lang="en-US" sz="2000" smtClean="0"/>
              <a:t>Airway injury </a:t>
            </a:r>
            <a:r>
              <a:rPr lang="en-US" sz="2000" smtClean="0">
                <a:sym typeface="Wingdings" pitchFamily="2" charset="2"/>
              </a:rPr>
              <a:t> 25% have esophageal injury</a:t>
            </a:r>
          </a:p>
          <a:p>
            <a:r>
              <a:rPr lang="en-US" sz="2000" smtClean="0">
                <a:sym typeface="Wingdings" pitchFamily="2" charset="2"/>
              </a:rPr>
              <a:t>Transcervical trajectory</a:t>
            </a:r>
          </a:p>
          <a:p>
            <a:r>
              <a:rPr lang="en-US" sz="2000" smtClean="0">
                <a:sym typeface="Wingdings" pitchFamily="2" charset="2"/>
              </a:rPr>
              <a:t>Saliva in wound, subcutaneous emphysema</a:t>
            </a:r>
          </a:p>
          <a:p>
            <a:r>
              <a:rPr lang="en-US" sz="2000" smtClean="0">
                <a:sym typeface="Wingdings" pitchFamily="2" charset="2"/>
              </a:rPr>
              <a:t>Prevertebral air on lateral neck</a:t>
            </a:r>
            <a:br>
              <a:rPr lang="en-US" sz="2000" smtClean="0">
                <a:sym typeface="Wingdings" pitchFamily="2" charset="2"/>
              </a:rPr>
            </a:br>
            <a:r>
              <a:rPr lang="en-US" sz="2000" smtClean="0">
                <a:sym typeface="Wingdings" pitchFamily="2" charset="2"/>
              </a:rPr>
              <a:t>X ray</a:t>
            </a:r>
            <a:endParaRPr lang="en-US" sz="2000" smtClean="0"/>
          </a:p>
        </p:txBody>
      </p:sp>
      <p:pic>
        <p:nvPicPr>
          <p:cNvPr id="16388" name="Content Placeholder 4" descr="esophageal_perfor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4648200" y="1600200"/>
            <a:ext cx="3344863" cy="3200400"/>
          </a:xfrm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876800" y="4876800"/>
            <a:ext cx="322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</a:rPr>
              <a:t>Kietdumrongwong P &amp;  Hemachudha T 2005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91200"/>
            <a:ext cx="8001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Kietdumrongwong P &amp; 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Hemachudha T. Pneumomediastinum as initial presentation of paralytic rabies: A case report</a:t>
            </a:r>
            <a:r>
              <a:rPr lang="en-US" sz="1400" i="1" dirty="0">
                <a:solidFill>
                  <a:prstClr val="black"/>
                </a:solidFill>
              </a:rPr>
              <a:t>BMC Infectious Diseases</a:t>
            </a:r>
            <a:r>
              <a:rPr lang="en-US" sz="1400" dirty="0">
                <a:solidFill>
                  <a:prstClr val="black"/>
                </a:solidFill>
              </a:rPr>
              <a:t> 2005, </a:t>
            </a:r>
            <a:r>
              <a:rPr lang="en-US" sz="1400" b="1" dirty="0">
                <a:solidFill>
                  <a:prstClr val="black"/>
                </a:solidFill>
              </a:rPr>
              <a:t>5:</a:t>
            </a:r>
            <a:r>
              <a:rPr lang="en-US" sz="1400" dirty="0">
                <a:solidFill>
                  <a:prstClr val="black"/>
                </a:solidFill>
              </a:rPr>
              <a:t>92.</a:t>
            </a:r>
          </a:p>
        </p:txBody>
      </p:sp>
    </p:spTree>
    <p:extLst>
      <p:ext uri="{BB962C8B-B14F-4D97-AF65-F5344CB8AC3E}">
        <p14:creationId xmlns:p14="http://schemas.microsoft.com/office/powerpoint/2010/main" val="40619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smtClean="0"/>
              <a:t>Morbidity:  Airway Injury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r>
              <a:rPr lang="en-US" sz="1800" smtClean="0"/>
              <a:t>More common in blunt trauma</a:t>
            </a:r>
          </a:p>
          <a:p>
            <a:r>
              <a:rPr lang="en-US" sz="1800" smtClean="0"/>
              <a:t>5-15% PNI will have laryngotracheal trauma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Hoarseness</a:t>
            </a:r>
            <a:r>
              <a:rPr lang="en-US" sz="1800" smtClean="0"/>
              <a:t>, stridor, hemoptysis, difficulty breathing, pain</a:t>
            </a:r>
          </a:p>
          <a:p>
            <a:r>
              <a:rPr lang="en-US" sz="1800" smtClean="0"/>
              <a:t>Air leak in wound, difficult airway </a:t>
            </a:r>
            <a:r>
              <a:rPr lang="en-US" sz="1800" smtClean="0">
                <a:sym typeface="Wingdings" pitchFamily="2" charset="2"/>
              </a:rPr>
              <a:t> surgery!!!</a:t>
            </a:r>
          </a:p>
          <a:p>
            <a:r>
              <a:rPr lang="en-US" sz="1800" smtClean="0">
                <a:sym typeface="Wingdings" pitchFamily="2" charset="2"/>
              </a:rPr>
              <a:t>Majority airways managed by rapid sequence intubation (RSI) at scene or 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124200"/>
          <a:ext cx="7924800" cy="240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914400"/>
                <a:gridCol w="4267200"/>
              </a:tblGrid>
              <a:tr h="8230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Mandavia DP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2000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Retrospective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 = 748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11% emergent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intubation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-67% RSI with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100%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success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-33% fiberoptic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91% success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-3 fiberoptic failures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RSI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21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Eggen JT 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 = 114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intubated, 22% 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No intubation complications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  <a:tr h="8230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Shearer VE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 = 107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83% RSI with DL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100% success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6% surgical airway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100%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7% awake fiberoptic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98%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4% blind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nasotracheal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75%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638800"/>
            <a:ext cx="8839200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Eggen JT et al.  Airway management, penetrating neck trauma.  J Emerg Med 1993:  11:  31-5.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Mandavia DP et al.  Emergency airway management in penetrating neck injury.  Ann Emerg Med 2000; 35:  221-5.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Shearer VE et al.  Airway management for patients with penetrating neck trauma:  a retrospective study.  Anasth Analg 1993; 77:  1135-8.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Mandavia et al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</a:rPr>
              <a:t>Shearer et al</a:t>
            </a:r>
          </a:p>
        </p:txBody>
      </p:sp>
    </p:spTree>
    <p:extLst>
      <p:ext uri="{BB962C8B-B14F-4D97-AF65-F5344CB8AC3E}">
        <p14:creationId xmlns:p14="http://schemas.microsoft.com/office/powerpoint/2010/main" val="29910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mtClean="0"/>
              <a:t>Morbidity:  Airway Injury</a:t>
            </a:r>
          </a:p>
        </p:txBody>
      </p:sp>
      <p:pic>
        <p:nvPicPr>
          <p:cNvPr id="25603" name="Content Placeholder 6" descr="laryngeal fractur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6565900" cy="4191000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3048000" y="25908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25908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8200" y="48006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Rectangle 16"/>
          <p:cNvSpPr>
            <a:spLocks noChangeArrowheads="1"/>
          </p:cNvSpPr>
          <p:nvPr/>
        </p:nvSpPr>
        <p:spPr bwMode="auto">
          <a:xfrm>
            <a:off x="7162800" y="9906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</a:rPr>
              <a:t>Baisakhiya N et al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688449"/>
            <a:ext cx="868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Baisakhiya N et al. Laryngotracheal Trauma . </a:t>
            </a:r>
            <a:r>
              <a:rPr lang="en-US" sz="1200" i="1" dirty="0">
                <a:solidFill>
                  <a:prstClr val="black"/>
                </a:solidFill>
              </a:rPr>
              <a:t>The Internet Journal of Otorhinolaryngology. </a:t>
            </a:r>
            <a:r>
              <a:rPr lang="en-US" sz="1200" dirty="0">
                <a:solidFill>
                  <a:prstClr val="black"/>
                </a:solidFill>
              </a:rPr>
              <a:t>2009 Volume 9 Number 1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CT shows right thyroid cartilage fracture &amp; air escape suggesting tracheal tear.  Extensive subQ air.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Patient managed with tracheostomy, reduction of fracture + fixation with 4-0 prolene.  Tracheal partially excised with primary repair of trachea.</a:t>
            </a:r>
          </a:p>
        </p:txBody>
      </p:sp>
    </p:spTree>
    <p:extLst>
      <p:ext uri="{BB962C8B-B14F-4D97-AF65-F5344CB8AC3E}">
        <p14:creationId xmlns:p14="http://schemas.microsoft.com/office/powerpoint/2010/main" val="2793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Auricular Hematoma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accumulation of blood in the </a:t>
            </a:r>
            <a:r>
              <a:rPr lang="en-US" dirty="0" err="1" smtClean="0"/>
              <a:t>subperichondrial</a:t>
            </a:r>
            <a:r>
              <a:rPr lang="en-US" dirty="0" smtClean="0"/>
              <a:t> space, secondary to blunt trauma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This creates a barrier for diffusion between the cartilage and the </a:t>
            </a:r>
            <a:r>
              <a:rPr lang="en-US" dirty="0" err="1" smtClean="0"/>
              <a:t>perichondrial</a:t>
            </a:r>
            <a:r>
              <a:rPr lang="en-US" dirty="0" smtClean="0"/>
              <a:t> </a:t>
            </a:r>
            <a:r>
              <a:rPr lang="en-US" dirty="0" err="1" smtClean="0"/>
              <a:t>vascularity</a:t>
            </a:r>
            <a:r>
              <a:rPr lang="en-US" dirty="0" smtClean="0"/>
              <a:t>, leading to necrosis of the cartilage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Causes of a Difficult Airway </a:t>
            </a:r>
            <a:endParaRPr lang="ar-S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72098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r>
              <a:rPr lang="en-US" sz="8000" dirty="0" smtClean="0"/>
              <a:t>Trauma </a:t>
            </a:r>
          </a:p>
          <a:p>
            <a:pPr algn="l">
              <a:buNone/>
            </a:pPr>
            <a:r>
              <a:rPr lang="en-US" sz="6000" dirty="0" smtClean="0"/>
              <a:t>( </a:t>
            </a:r>
            <a:r>
              <a:rPr lang="en-US" sz="6000" dirty="0" err="1" smtClean="0"/>
              <a:t>Midface</a:t>
            </a:r>
            <a:r>
              <a:rPr lang="en-US" sz="6000" dirty="0" smtClean="0"/>
              <a:t> , Mandible , Neck ) </a:t>
            </a:r>
          </a:p>
          <a:p>
            <a:pPr algn="l"/>
            <a:endParaRPr lang="en-US" sz="8000" dirty="0" smtClean="0"/>
          </a:p>
          <a:p>
            <a:pPr algn="l">
              <a:buNone/>
            </a:pPr>
            <a:r>
              <a:rPr lang="en-US" sz="8000" dirty="0" smtClean="0"/>
              <a:t>Bleeding into airway </a:t>
            </a:r>
          </a:p>
          <a:p>
            <a:pPr algn="l"/>
            <a:endParaRPr lang="en-US" sz="8000" dirty="0" smtClean="0"/>
          </a:p>
          <a:p>
            <a:pPr algn="l">
              <a:buNone/>
            </a:pPr>
            <a:r>
              <a:rPr lang="en-US" sz="8000" dirty="0" smtClean="0"/>
              <a:t>Caustic ingestion </a:t>
            </a:r>
          </a:p>
          <a:p>
            <a:pPr algn="l">
              <a:buNone/>
            </a:pPr>
            <a:endParaRPr lang="en-US" sz="8000" dirty="0" smtClean="0"/>
          </a:p>
          <a:p>
            <a:pPr algn="l">
              <a:buNone/>
            </a:pPr>
            <a:r>
              <a:rPr lang="en-US" sz="8000" dirty="0" smtClean="0"/>
              <a:t>Thermal burns </a:t>
            </a:r>
          </a:p>
          <a:p>
            <a:pPr algn="l">
              <a:buNone/>
            </a:pP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72098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r>
              <a:rPr lang="en-US" sz="7000" dirty="0" smtClean="0"/>
              <a:t>Foreign Body</a:t>
            </a:r>
          </a:p>
          <a:p>
            <a:pPr algn="l"/>
            <a:endParaRPr lang="en-US" sz="7000" dirty="0" smtClean="0"/>
          </a:p>
          <a:p>
            <a:pPr algn="l"/>
            <a:endParaRPr lang="en-US" sz="7000" dirty="0" smtClean="0"/>
          </a:p>
          <a:p>
            <a:pPr algn="l">
              <a:buNone/>
            </a:pPr>
            <a:r>
              <a:rPr lang="en-US" sz="7000" dirty="0" smtClean="0"/>
              <a:t> inflammation   infection</a:t>
            </a:r>
          </a:p>
          <a:p>
            <a:pPr algn="l"/>
            <a:endParaRPr lang="en-US" sz="7000" dirty="0" smtClean="0"/>
          </a:p>
          <a:p>
            <a:pPr algn="l">
              <a:buNone/>
            </a:pPr>
            <a:r>
              <a:rPr lang="en-US" sz="7000" dirty="0" smtClean="0"/>
              <a:t>Deep Neck Space Abscess </a:t>
            </a:r>
          </a:p>
          <a:p>
            <a:pPr algn="l"/>
            <a:endParaRPr lang="en-US" sz="7000" dirty="0" smtClean="0"/>
          </a:p>
          <a:p>
            <a:pPr algn="l">
              <a:buNone/>
            </a:pPr>
            <a:r>
              <a:rPr lang="en-US" sz="7000" dirty="0" smtClean="0"/>
              <a:t>Ludwig’s angina</a:t>
            </a:r>
          </a:p>
          <a:p>
            <a:pPr algn="l"/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Auricular Hematoma</a:t>
            </a:r>
            <a:endParaRPr lang="ar-SY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85926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012160" y="2564904"/>
            <a:ext cx="2651760" cy="35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Nasal trauma</a:t>
            </a:r>
            <a:endParaRPr lang="ar-SY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Nasal fracture is the most common of head and neck fractures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amount of force required to create a fracture of the nasal structure is small, possibly as little as 25 pounds of pressure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095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Nasal trauma</a:t>
            </a:r>
            <a:endParaRPr lang="ar-SY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Evaluation</a:t>
            </a:r>
            <a:r>
              <a:rPr lang="en-US" dirty="0" smtClean="0"/>
              <a:t> :</a:t>
            </a:r>
          </a:p>
          <a:p>
            <a:pPr algn="l">
              <a:buNone/>
            </a:pPr>
            <a:r>
              <a:rPr lang="en-US" dirty="0" smtClean="0"/>
              <a:t>New deformity of the nose , often with </a:t>
            </a:r>
            <a:r>
              <a:rPr lang="en-US" dirty="0" err="1" smtClean="0"/>
              <a:t>epistaxis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Facial swelling and black eyes .</a:t>
            </a:r>
          </a:p>
          <a:p>
            <a:pPr algn="l">
              <a:buNone/>
            </a:pPr>
            <a:r>
              <a:rPr lang="en-US" dirty="0" smtClean="0"/>
              <a:t>X ray to exclude other bony facial fracture ,</a:t>
            </a:r>
          </a:p>
          <a:p>
            <a:pPr algn="l">
              <a:buNone/>
            </a:pPr>
            <a:r>
              <a:rPr lang="en-US" dirty="0" smtClean="0"/>
              <a:t>And to document nasal fracture .</a:t>
            </a:r>
          </a:p>
          <a:p>
            <a:pPr algn="l">
              <a:buNone/>
            </a:pPr>
            <a:r>
              <a:rPr lang="en-US" dirty="0" smtClean="0"/>
              <a:t>Looking for </a:t>
            </a:r>
            <a:r>
              <a:rPr lang="en-US" dirty="0" err="1" smtClean="0"/>
              <a:t>septal</a:t>
            </a:r>
            <a:r>
              <a:rPr lang="en-US" dirty="0" smtClean="0"/>
              <a:t> hematoma .</a:t>
            </a:r>
          </a:p>
          <a:p>
            <a:pPr algn="l">
              <a:buNone/>
            </a:pP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14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Nasal trauma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Timing of repair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Within 1 - 3 hours of the time of injury before significant edema has developed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However, patients rarely present this early and often require reevaluation within 3 -7 days to allow for extensive facial edema to subside.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833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Nasal trauma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	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Anesthesia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Local</a:t>
            </a:r>
            <a:r>
              <a:rPr lang="en-US" dirty="0" smtClean="0"/>
              <a:t> : </a:t>
            </a:r>
          </a:p>
          <a:p>
            <a:pPr algn="l">
              <a:buNone/>
            </a:pPr>
            <a:r>
              <a:rPr lang="en-US" dirty="0" smtClean="0"/>
              <a:t>for adults , cooperative patient .</a:t>
            </a:r>
          </a:p>
          <a:p>
            <a:pPr algn="l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General</a:t>
            </a:r>
            <a:r>
              <a:rPr lang="en-US" dirty="0" smtClean="0"/>
              <a:t> : </a:t>
            </a:r>
          </a:p>
          <a:p>
            <a:pPr algn="l">
              <a:buNone/>
            </a:pPr>
            <a:r>
              <a:rPr lang="en-US" dirty="0" smtClean="0"/>
              <a:t>For children , </a:t>
            </a:r>
            <a:r>
              <a:rPr lang="en-US" dirty="0" err="1" smtClean="0"/>
              <a:t>uncoopetrative</a:t>
            </a:r>
            <a:r>
              <a:rPr lang="en-US" dirty="0" smtClean="0"/>
              <a:t> patient .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Reduction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Closed </a:t>
            </a:r>
            <a:r>
              <a:rPr lang="en-US" dirty="0" smtClean="0"/>
              <a:t>: safe , easy  and reasonable cosmetic and functional results .</a:t>
            </a:r>
          </a:p>
          <a:p>
            <a:pPr algn="l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Open</a:t>
            </a:r>
            <a:r>
              <a:rPr lang="en-US" dirty="0" smtClean="0"/>
              <a:t> :usually reserved for cases in which either a prior closed reduction has failed or </a:t>
            </a:r>
            <a:r>
              <a:rPr lang="en-US" dirty="0" err="1" smtClean="0"/>
              <a:t>malunion</a:t>
            </a:r>
            <a:r>
              <a:rPr lang="en-US" dirty="0" smtClean="0"/>
              <a:t> has occurred .</a:t>
            </a:r>
          </a:p>
        </p:txBody>
      </p:sp>
    </p:spTree>
    <p:extLst>
      <p:ext uri="{BB962C8B-B14F-4D97-AF65-F5344CB8AC3E}">
        <p14:creationId xmlns:p14="http://schemas.microsoft.com/office/powerpoint/2010/main" val="3993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epistaxis</a:t>
            </a:r>
            <a:endParaRPr lang="ar-SY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sz="3600" dirty="0" smtClean="0"/>
              <a:t>common problem , affects most of us at sometimes .</a:t>
            </a:r>
          </a:p>
          <a:p>
            <a:pPr algn="l">
              <a:buNone/>
            </a:pPr>
            <a:endParaRPr lang="en-US" sz="3600" dirty="0" smtClean="0"/>
          </a:p>
          <a:p>
            <a:pPr algn="l">
              <a:buNone/>
            </a:pPr>
            <a:r>
              <a:rPr lang="en-US" sz="3600" dirty="0" smtClean="0"/>
              <a:t>It is usually mild and self-limiting .</a:t>
            </a:r>
          </a:p>
          <a:p>
            <a:pPr algn="l">
              <a:buNone/>
            </a:pPr>
            <a:endParaRPr lang="en-US" sz="3600" dirty="0" smtClean="0"/>
          </a:p>
          <a:p>
            <a:pPr algn="l">
              <a:buNone/>
            </a:pPr>
            <a:r>
              <a:rPr lang="en-US" sz="3600" dirty="0" smtClean="0"/>
              <a:t>The anterior part ( little area ) of the nasal septum is the most frequent site for bleeding , because of rich blood supply </a:t>
            </a:r>
            <a:r>
              <a:rPr lang="en-US" dirty="0" smtClean="0"/>
              <a:t>. 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Anatomy</a:t>
            </a:r>
            <a:endParaRPr lang="ar-SY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6632" y="1447800"/>
            <a:ext cx="721628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Causes of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</a:rPr>
              <a:t>epistaxis</a:t>
            </a:r>
            <a:endParaRPr lang="ar-SY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pPr algn="l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Local causes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sz="3200" dirty="0" smtClean="0"/>
              <a:t>Nose picking .</a:t>
            </a:r>
          </a:p>
          <a:p>
            <a:pPr algn="l">
              <a:buNone/>
            </a:pPr>
            <a:r>
              <a:rPr lang="en-US" sz="3200" dirty="0" smtClean="0"/>
              <a:t>Trauma .</a:t>
            </a:r>
          </a:p>
          <a:p>
            <a:pPr algn="l">
              <a:buNone/>
            </a:pPr>
            <a:r>
              <a:rPr lang="en-US" sz="3200" dirty="0" smtClean="0"/>
              <a:t>Infection .</a:t>
            </a:r>
          </a:p>
          <a:p>
            <a:pPr algn="l">
              <a:buNone/>
            </a:pPr>
            <a:r>
              <a:rPr lang="en-US" sz="3200" dirty="0" smtClean="0"/>
              <a:t>Tumor .</a:t>
            </a:r>
          </a:p>
          <a:p>
            <a:pPr algn="l">
              <a:buNone/>
            </a:pPr>
            <a:r>
              <a:rPr lang="en-US" sz="3200" dirty="0" smtClean="0"/>
              <a:t>Idiopathic </a:t>
            </a:r>
            <a:r>
              <a:rPr lang="en-US" dirty="0" smtClean="0"/>
              <a:t>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714908" cy="4686320"/>
          </a:xfrm>
        </p:spPr>
        <p:txBody>
          <a:bodyPr/>
          <a:lstStyle/>
          <a:p>
            <a:pPr algn="l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Systemic causes </a:t>
            </a:r>
            <a:r>
              <a:rPr lang="en-US" dirty="0" smtClean="0"/>
              <a:t>: </a:t>
            </a:r>
          </a:p>
          <a:p>
            <a:pPr algn="l">
              <a:buNone/>
            </a:pPr>
            <a:r>
              <a:rPr lang="en-US" dirty="0" smtClean="0"/>
              <a:t>Hypertension .</a:t>
            </a:r>
          </a:p>
          <a:p>
            <a:pPr algn="l">
              <a:buNone/>
            </a:pPr>
            <a:r>
              <a:rPr lang="en-US" dirty="0" smtClean="0"/>
              <a:t>Anti coagulant drug .</a:t>
            </a:r>
          </a:p>
          <a:p>
            <a:pPr algn="l">
              <a:buNone/>
            </a:pPr>
            <a:r>
              <a:rPr lang="en-US" dirty="0" smtClean="0"/>
              <a:t>NSAIDs .</a:t>
            </a:r>
          </a:p>
          <a:p>
            <a:pPr algn="l">
              <a:buNone/>
            </a:pPr>
            <a:r>
              <a:rPr lang="en-US" dirty="0" err="1" smtClean="0"/>
              <a:t>Coagulopathy</a:t>
            </a:r>
            <a:r>
              <a:rPr lang="en-US" dirty="0" smtClean="0"/>
              <a:t> ( </a:t>
            </a:r>
            <a:r>
              <a:rPr lang="en-US" dirty="0" err="1" smtClean="0"/>
              <a:t>haemophilia</a:t>
            </a:r>
            <a:r>
              <a:rPr lang="en-US" dirty="0" smtClean="0"/>
              <a:t> , </a:t>
            </a:r>
            <a:r>
              <a:rPr lang="en-US" dirty="0" err="1" smtClean="0"/>
              <a:t>leukaemia</a:t>
            </a:r>
            <a:r>
              <a:rPr lang="en-US" dirty="0" smtClean="0"/>
              <a:t>  ).</a:t>
            </a:r>
          </a:p>
          <a:p>
            <a:pPr algn="l">
              <a:buNone/>
            </a:pPr>
            <a:r>
              <a:rPr lang="en-US" dirty="0" smtClean="0"/>
              <a:t>Hereditary </a:t>
            </a:r>
            <a:r>
              <a:rPr lang="en-US" dirty="0" err="1" smtClean="0"/>
              <a:t>haemorrhagic</a:t>
            </a:r>
            <a:r>
              <a:rPr lang="en-US" dirty="0" smtClean="0"/>
              <a:t> </a:t>
            </a:r>
            <a:r>
              <a:rPr lang="en-US" dirty="0" err="1" smtClean="0"/>
              <a:t>telangiectasia</a:t>
            </a:r>
            <a:r>
              <a:rPr lang="en-US" dirty="0" smtClean="0"/>
              <a:t>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treatment</a:t>
            </a:r>
            <a:endParaRPr lang="ar-SY" sz="60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First aid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Lean forward .</a:t>
            </a:r>
          </a:p>
          <a:p>
            <a:pPr algn="l">
              <a:buNone/>
            </a:pPr>
            <a:r>
              <a:rPr lang="en-US" dirty="0" smtClean="0"/>
              <a:t>Pinch the fleshy part of the nose for 10 minutes .</a:t>
            </a:r>
          </a:p>
          <a:p>
            <a:pPr algn="l">
              <a:buNone/>
            </a:pPr>
            <a:r>
              <a:rPr lang="en-US" dirty="0" smtClean="0"/>
              <a:t>Put an icepack on the nasal bridge .</a:t>
            </a:r>
          </a:p>
          <a:p>
            <a:pPr algn="l">
              <a:buNone/>
            </a:pPr>
            <a:r>
              <a:rPr lang="en-US" dirty="0" smtClean="0"/>
              <a:t>Suck  an ice cube .</a:t>
            </a:r>
          </a:p>
          <a:p>
            <a:pPr algn="l">
              <a:buNone/>
            </a:pPr>
            <a:r>
              <a:rPr lang="en-US" dirty="0" smtClean="0"/>
              <a:t>Assess blood loss .</a:t>
            </a:r>
          </a:p>
          <a:p>
            <a:pPr algn="l">
              <a:buNone/>
            </a:pPr>
            <a:r>
              <a:rPr lang="en-US" dirty="0" smtClean="0"/>
              <a:t>Take the pulse and blood </a:t>
            </a:r>
            <a:r>
              <a:rPr lang="en-US" dirty="0" err="1" smtClean="0"/>
              <a:t>presure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Gain intravenous access .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  <a:endParaRPr lang="ar-SY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Causes of a Difficult Airway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err="1" smtClean="0"/>
              <a:t>Trismus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Anaphylaxis </a:t>
            </a:r>
          </a:p>
          <a:p>
            <a:pPr algn="l">
              <a:buNone/>
            </a:pPr>
            <a:r>
              <a:rPr lang="en-US" dirty="0" err="1" smtClean="0"/>
              <a:t>Angioedema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Previous head and neck surgery </a:t>
            </a:r>
          </a:p>
          <a:p>
            <a:pPr algn="l">
              <a:buNone/>
            </a:pPr>
            <a:r>
              <a:rPr lang="en-US" dirty="0" smtClean="0"/>
              <a:t>Vocal cord paralysis </a:t>
            </a:r>
          </a:p>
          <a:p>
            <a:pPr algn="l">
              <a:buNone/>
            </a:pPr>
            <a:r>
              <a:rPr lang="en-US" dirty="0" err="1" smtClean="0"/>
              <a:t>Macroglossia</a:t>
            </a:r>
            <a:endParaRPr lang="ar-SA" dirty="0" smtClean="0"/>
          </a:p>
          <a:p>
            <a:pPr algn="l">
              <a:buNone/>
            </a:pPr>
            <a:r>
              <a:rPr lang="en-US" dirty="0" smtClean="0"/>
              <a:t>Anatomic/congenital factors 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nasal packing</a:t>
            </a:r>
            <a:endParaRPr lang="ar-S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nasal packing</a:t>
            </a:r>
            <a:endParaRPr lang="ar-SY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27337" y="1881187"/>
            <a:ext cx="47148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Foreign Body Aspiration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086600" cy="1752600"/>
          </a:xfrm>
        </p:spPr>
        <p:txBody>
          <a:bodyPr/>
          <a:lstStyle/>
          <a:p>
            <a:pPr eaLnBrk="1" hangingPunct="1"/>
            <a:endParaRPr lang="en-US" sz="2800" b="1" dirty="0" smtClean="0">
              <a:solidFill>
                <a:srgbClr val="C4BD97"/>
              </a:solidFill>
            </a:endParaRPr>
          </a:p>
          <a:p>
            <a:pPr eaLnBrk="1" hangingPunct="1"/>
            <a:endParaRPr lang="en-US" sz="2800" b="1" dirty="0" smtClean="0">
              <a:solidFill>
                <a:srgbClr val="C4BD97"/>
              </a:solidFill>
            </a:endParaRPr>
          </a:p>
        </p:txBody>
      </p:sp>
      <p:pic>
        <p:nvPicPr>
          <p:cNvPr id="2052" name="Picture 5" descr="http://lh4.ggpht.com/_MlbPvN6cohM/R9_qAb27CvI/AAAAAAAAAL8/UvQ1Ziv02T8/Brandon+P+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1436"/>
          <a:stretch>
            <a:fillRect/>
          </a:stretch>
        </p:blipFill>
        <p:spPr bwMode="auto">
          <a:xfrm>
            <a:off x="2743200" y="2420889"/>
            <a:ext cx="4572000" cy="40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Aspiration in young children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Lack of molar teeth</a:t>
            </a:r>
          </a:p>
          <a:p>
            <a:pPr eaLnBrk="1" hangingPunct="1"/>
            <a:r>
              <a:rPr lang="en-US" smtClean="0"/>
              <a:t>Poorer mastication</a:t>
            </a:r>
          </a:p>
          <a:p>
            <a:pPr eaLnBrk="1" hangingPunct="1"/>
            <a:r>
              <a:rPr lang="en-US" smtClean="0"/>
              <a:t>Tendency to put things in mouth</a:t>
            </a:r>
          </a:p>
          <a:p>
            <a:pPr eaLnBrk="1" hangingPunct="1"/>
            <a:r>
              <a:rPr lang="en-US" smtClean="0"/>
              <a:t>Playing with things in mouth</a:t>
            </a:r>
          </a:p>
          <a:p>
            <a:pPr eaLnBrk="1" hangingPunct="1"/>
            <a:r>
              <a:rPr lang="en-US" smtClean="0"/>
              <a:t>Immature protective laryngeal reflexes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71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Symptoms and Physical findings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Cough</a:t>
            </a:r>
          </a:p>
          <a:p>
            <a:pPr eaLnBrk="1" hangingPunct="1"/>
            <a:r>
              <a:rPr lang="en-US" smtClean="0"/>
              <a:t>Dyspnea</a:t>
            </a:r>
          </a:p>
          <a:p>
            <a:pPr eaLnBrk="1" hangingPunct="1"/>
            <a:r>
              <a:rPr lang="en-US" smtClean="0"/>
              <a:t>Wheezing </a:t>
            </a:r>
          </a:p>
          <a:p>
            <a:pPr eaLnBrk="1" hangingPunct="1"/>
            <a:r>
              <a:rPr lang="en-US" smtClean="0"/>
              <a:t>Stridor</a:t>
            </a:r>
          </a:p>
          <a:p>
            <a:pPr eaLnBrk="1" hangingPunct="1"/>
            <a:r>
              <a:rPr lang="en-US" smtClean="0"/>
              <a:t>Cyanosis</a:t>
            </a:r>
          </a:p>
          <a:p>
            <a:pPr eaLnBrk="1" hangingPunct="1"/>
            <a:r>
              <a:rPr lang="en-US" smtClean="0"/>
              <a:t>Decreased breath sounds</a:t>
            </a:r>
          </a:p>
          <a:p>
            <a:pPr eaLnBrk="1" hangingPunct="1"/>
            <a:r>
              <a:rPr lang="en-US" smtClean="0"/>
              <a:t>Tachypnea</a:t>
            </a:r>
          </a:p>
          <a:p>
            <a:pPr eaLnBrk="1" hangingPunct="1"/>
            <a:r>
              <a:rPr lang="en-US" smtClean="0"/>
              <a:t>Rhonchi</a:t>
            </a:r>
          </a:p>
          <a:p>
            <a:pPr eaLnBrk="1" hangingPunct="1"/>
            <a:r>
              <a:rPr lang="en-US" smtClean="0"/>
              <a:t>Somnolence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600200"/>
            <a:ext cx="5756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 Foreign bodies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Signs Foreign bodies in the ear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sz="3600" dirty="0" smtClean="0"/>
              <a:t>Pain . </a:t>
            </a:r>
          </a:p>
          <a:p>
            <a:pPr algn="l">
              <a:buNone/>
            </a:pPr>
            <a:r>
              <a:rPr lang="en-US" sz="3600" dirty="0" smtClean="0"/>
              <a:t>deafness . </a:t>
            </a:r>
          </a:p>
          <a:p>
            <a:pPr algn="l">
              <a:buNone/>
            </a:pPr>
            <a:r>
              <a:rPr lang="en-US" sz="3600" dirty="0" smtClean="0"/>
              <a:t>unilateral discharge .</a:t>
            </a:r>
          </a:p>
          <a:p>
            <a:pPr algn="l">
              <a:buNone/>
            </a:pPr>
            <a:r>
              <a:rPr lang="en-US" sz="3600" dirty="0" smtClean="0"/>
              <a:t>deafness </a:t>
            </a:r>
            <a:r>
              <a:rPr lang="en-US" dirty="0" smtClean="0"/>
              <a:t>.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ENT Foreign bodies 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Signs Foreign bodies in the nose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Unilateral foul smelling discharge .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Unilateral nasal obstruction .</a:t>
            </a:r>
          </a:p>
          <a:p>
            <a:pPr algn="l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Epistaxis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Y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ENT Foreign bodies </a:t>
            </a:r>
            <a:endParaRPr lang="ar-SY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Signs Foreign bodies in the throat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Acute onset of symptoms 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Drooling </a:t>
            </a:r>
          </a:p>
          <a:p>
            <a:pPr algn="l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Dysphagia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tenderness  in the neck .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Pricking sensation on every swallow .</a:t>
            </a:r>
          </a:p>
          <a:p>
            <a:pPr algn="l">
              <a:buNone/>
            </a:pP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management</a:t>
            </a:r>
            <a:endParaRPr lang="ar-SY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Insects may be drowned with olive oil .</a:t>
            </a:r>
          </a:p>
          <a:p>
            <a:pPr algn="l">
              <a:buNone/>
            </a:pPr>
            <a:r>
              <a:rPr lang="en-US" dirty="0" smtClean="0"/>
              <a:t>Pull foreign bodies by suction .</a:t>
            </a:r>
          </a:p>
          <a:p>
            <a:pPr algn="l">
              <a:buNone/>
            </a:pPr>
            <a:r>
              <a:rPr lang="en-US" dirty="0" smtClean="0"/>
              <a:t>Grasping with crocodile forceps .</a:t>
            </a:r>
          </a:p>
          <a:p>
            <a:pPr algn="l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Refer to general anesethea if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Failed attempt .</a:t>
            </a:r>
          </a:p>
          <a:p>
            <a:pPr algn="l">
              <a:buNone/>
            </a:pPr>
            <a:r>
              <a:rPr lang="en-US" dirty="0" smtClean="0"/>
              <a:t>Uncooperative  child .</a:t>
            </a:r>
          </a:p>
          <a:p>
            <a:pPr algn="l">
              <a:buNone/>
            </a:pPr>
            <a:r>
              <a:rPr lang="en-US" dirty="0" smtClean="0"/>
              <a:t>Suspected trauma to the drum .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foreign bodies by suction</a:t>
            </a:r>
            <a:endParaRPr lang="ar-S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1463" y="1447800"/>
            <a:ext cx="52666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LEMON Airway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/>
              <a:t>ook</a:t>
            </a:r>
          </a:p>
          <a:p>
            <a:pPr algn="l"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/>
              <a:t>valuate</a:t>
            </a:r>
          </a:p>
          <a:p>
            <a:pPr algn="l"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smtClean="0"/>
              <a:t>allampati classification</a:t>
            </a:r>
          </a:p>
          <a:p>
            <a:pPr algn="l"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>bstruction</a:t>
            </a:r>
          </a:p>
          <a:p>
            <a:pPr algn="l"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/>
              <a:t>eck mobility</a:t>
            </a:r>
          </a:p>
          <a:p>
            <a:pPr algn="just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right-angled hook is passed beyond the object</a:t>
            </a:r>
            <a:endParaRPr lang="ar-SY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23449" y="1447800"/>
            <a:ext cx="532265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Peritonsillar</a:t>
            </a:r>
            <a:r>
              <a:rPr lang="en-US" dirty="0" smtClean="0"/>
              <a:t> Abscess ( quinsy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bacterial infection can extend beyond the </a:t>
            </a:r>
            <a:r>
              <a:rPr lang="en-US" dirty="0" err="1" smtClean="0"/>
              <a:t>tonsillar</a:t>
            </a:r>
            <a:r>
              <a:rPr lang="en-US" dirty="0" smtClean="0"/>
              <a:t> capsule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abscess lies in the space between the </a:t>
            </a:r>
            <a:r>
              <a:rPr lang="en-US" dirty="0" err="1" smtClean="0"/>
              <a:t>tonsillar</a:t>
            </a:r>
            <a:r>
              <a:rPr lang="en-US" dirty="0" smtClean="0"/>
              <a:t> capsule and the pharyngeal muscle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Peritonsillar</a:t>
            </a:r>
            <a:r>
              <a:rPr lang="en-US" dirty="0" smtClean="0"/>
              <a:t> Abscess ( quinsy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4300" dirty="0" smtClean="0">
                <a:solidFill>
                  <a:schemeClr val="tx2">
                    <a:lumMod val="50000"/>
                  </a:schemeClr>
                </a:solidFill>
              </a:rPr>
              <a:t>Signs and symptoms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Sore </a:t>
            </a:r>
            <a:r>
              <a:rPr lang="en-US" dirty="0" err="1" smtClean="0"/>
              <a:t>tthroat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Pyrexia .</a:t>
            </a:r>
          </a:p>
          <a:p>
            <a:pPr algn="l">
              <a:buNone/>
            </a:pPr>
            <a:r>
              <a:rPr lang="en-US" dirty="0" err="1" smtClean="0"/>
              <a:t>Trismus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Drooling .</a:t>
            </a:r>
          </a:p>
          <a:p>
            <a:pPr algn="l">
              <a:buNone/>
            </a:pPr>
            <a:r>
              <a:rPr lang="en-US" dirty="0" smtClean="0"/>
              <a:t>Fetor .</a:t>
            </a:r>
          </a:p>
          <a:p>
            <a:pPr algn="l">
              <a:buNone/>
            </a:pPr>
            <a:r>
              <a:rPr lang="en-US" dirty="0" err="1" smtClean="0"/>
              <a:t>Peritonsillar</a:t>
            </a:r>
            <a:r>
              <a:rPr lang="en-US" dirty="0" smtClean="0"/>
              <a:t> swelling .</a:t>
            </a:r>
          </a:p>
          <a:p>
            <a:pPr algn="l">
              <a:buNone/>
            </a:pPr>
            <a:r>
              <a:rPr lang="en-US" dirty="0" smtClean="0"/>
              <a:t>Displacement of the uvula away from the affected side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Peritonsillar</a:t>
            </a:r>
            <a:r>
              <a:rPr lang="en-US" dirty="0" smtClean="0"/>
              <a:t> Abscess ( quinsy )</a:t>
            </a:r>
            <a:endParaRPr lang="ar-SY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635248" y="1844824"/>
            <a:ext cx="4895528" cy="480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128974" y="1772816"/>
            <a:ext cx="3657600" cy="4663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4807900"/>
              </p:ext>
            </p:extLst>
          </p:nvPr>
        </p:nvGraphicFramePr>
        <p:xfrm>
          <a:off x="527685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2470150"/>
            <a:ext cx="4206240" cy="40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67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Peritonsillar</a:t>
            </a:r>
            <a:r>
              <a:rPr lang="en-US" dirty="0" smtClean="0"/>
              <a:t> Abscess ( quinsy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  <a:r>
              <a:rPr lang="en-US" dirty="0" smtClean="0"/>
              <a:t>  :</a:t>
            </a:r>
          </a:p>
          <a:p>
            <a:pPr algn="l">
              <a:buNone/>
            </a:pPr>
            <a:r>
              <a:rPr lang="en-US" dirty="0" smtClean="0"/>
              <a:t>Admission of the patient .</a:t>
            </a:r>
          </a:p>
          <a:p>
            <a:pPr algn="l">
              <a:buNone/>
            </a:pPr>
            <a:r>
              <a:rPr lang="en-US" dirty="0" smtClean="0"/>
              <a:t>Re – hydration .</a:t>
            </a:r>
          </a:p>
          <a:p>
            <a:pPr algn="l">
              <a:buNone/>
            </a:pPr>
            <a:r>
              <a:rPr lang="en-US" dirty="0" smtClean="0"/>
              <a:t>Aspiration and send pus for culture .</a:t>
            </a:r>
          </a:p>
          <a:p>
            <a:pPr algn="l">
              <a:buNone/>
            </a:pPr>
            <a:r>
              <a:rPr lang="en-US" dirty="0" smtClean="0"/>
              <a:t>Incision .</a:t>
            </a:r>
          </a:p>
          <a:p>
            <a:pPr algn="l">
              <a:buNone/>
            </a:pPr>
            <a:r>
              <a:rPr lang="en-US" dirty="0" smtClean="0"/>
              <a:t>IV antibiotic .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Ludwigs Angina (16)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74" y="2286000"/>
            <a:ext cx="788458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Ludwigs </a:t>
            </a:r>
            <a:r>
              <a:rPr lang="en-US" dirty="0"/>
              <a:t>Angina </a:t>
            </a:r>
            <a:r>
              <a:rPr lang="en-US" dirty="0" smtClean="0"/>
              <a:t>(8)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24048"/>
            <a:ext cx="6019800" cy="463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</a:rPr>
              <a:t>Epiglottitis</a:t>
            </a:r>
            <a:endParaRPr lang="ar-SY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4300" dirty="0" smtClean="0">
                <a:solidFill>
                  <a:schemeClr val="tx2">
                    <a:lumMod val="50000"/>
                  </a:schemeClr>
                </a:solidFill>
              </a:rPr>
              <a:t>Essentials of Diagnosis </a:t>
            </a:r>
            <a:r>
              <a:rPr lang="en-US" dirty="0" smtClean="0"/>
              <a:t>: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Rapid progression of symptoms.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odynophagia</a:t>
            </a:r>
            <a:r>
              <a:rPr lang="en-US" dirty="0" smtClean="0"/>
              <a:t> with drooling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Irritability, fever, toxicity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Stridor</a:t>
            </a:r>
            <a:r>
              <a:rPr lang="en-US" dirty="0" smtClean="0"/>
              <a:t> 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Maintain patent airway</a:t>
            </a:r>
          </a:p>
          <a:p>
            <a:pPr algn="l">
              <a:buNone/>
            </a:pPr>
            <a:r>
              <a:rPr lang="en-US" sz="3600" dirty="0" smtClean="0"/>
              <a:t>Secure airway</a:t>
            </a:r>
          </a:p>
          <a:p>
            <a:pPr algn="l">
              <a:buNone/>
            </a:pPr>
            <a:r>
              <a:rPr lang="en-US" sz="3600" dirty="0" smtClean="0"/>
              <a:t>Prevent aspiration</a:t>
            </a:r>
          </a:p>
          <a:p>
            <a:pPr algn="l">
              <a:buNone/>
            </a:pPr>
            <a:r>
              <a:rPr lang="en-US" sz="3600" dirty="0" smtClean="0"/>
              <a:t>Adequate and effective ventilation</a:t>
            </a:r>
          </a:p>
          <a:p>
            <a:pPr algn="l">
              <a:buNone/>
            </a:pPr>
            <a:r>
              <a:rPr lang="en-US" sz="3600" dirty="0" smtClean="0"/>
              <a:t>Further resuscitation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</a:rPr>
              <a:t>Epiglottitis</a:t>
            </a:r>
            <a:endParaRPr lang="ar-SY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err="1" smtClean="0"/>
              <a:t>cellulitis</a:t>
            </a:r>
            <a:r>
              <a:rPr lang="en-US" dirty="0" smtClean="0"/>
              <a:t> involves multiple areas of the </a:t>
            </a:r>
            <a:r>
              <a:rPr lang="en-US" dirty="0" err="1" smtClean="0"/>
              <a:t>supraglottis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presents in children between the ages of 2 and 6 years .</a:t>
            </a:r>
          </a:p>
          <a:p>
            <a:pPr algn="l">
              <a:buNone/>
            </a:pP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dirty="0" smtClean="0"/>
              <a:t> type B (HIB) is the responsible pathogen in most cases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676400"/>
            <a:ext cx="7180943" cy="35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http://1.bp.blogspot.com/_Fd2Fryp9wz0/TQg84FXXtSI/AAAAAAAABlE/h0gnkg2r09U/s1600/Acute_epiglottitis.jpg</a:t>
            </a:r>
            <a:endParaRPr lang="en-US" sz="1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</a:rPr>
              <a:t>Epiglottitis</a:t>
            </a:r>
            <a:endParaRPr lang="ar-SY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smtClean="0"/>
              <a:t>lateral neck x-ray :</a:t>
            </a:r>
          </a:p>
          <a:p>
            <a:pPr algn="l">
              <a:buNone/>
            </a:pPr>
            <a:endParaRPr lang="en-US" sz="3200" dirty="0" smtClean="0"/>
          </a:p>
          <a:p>
            <a:pPr algn="l">
              <a:buNone/>
            </a:pPr>
            <a:r>
              <a:rPr lang="en-US" sz="3200" dirty="0" smtClean="0"/>
              <a:t>"thumb print" sign </a:t>
            </a:r>
            <a:r>
              <a:rPr lang="en-US" dirty="0" smtClean="0"/>
              <a:t>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214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</a:rPr>
              <a:t>Epiglottitis</a:t>
            </a:r>
            <a:endParaRPr lang="ar-SY" sz="66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flexible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fiberoptic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laryngoscopy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200" dirty="0" smtClean="0"/>
              <a:t>:</a:t>
            </a:r>
          </a:p>
          <a:p>
            <a:pPr algn="l">
              <a:buNone/>
            </a:pPr>
            <a:endParaRPr lang="en-US" sz="3200" dirty="0" smtClean="0"/>
          </a:p>
          <a:p>
            <a:pPr algn="l">
              <a:buNone/>
            </a:pPr>
            <a:r>
              <a:rPr lang="en-US" sz="3200" dirty="0" smtClean="0"/>
              <a:t>Redden and swollen </a:t>
            </a:r>
            <a:r>
              <a:rPr lang="en-US" sz="3200" dirty="0" err="1" smtClean="0"/>
              <a:t>epiglottic</a:t>
            </a:r>
            <a:endParaRPr lang="ar-SY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57752" y="1428736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</a:rPr>
              <a:t>Epiglottitis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  <a:r>
              <a:rPr lang="en-US" dirty="0" smtClean="0"/>
              <a:t> :</a:t>
            </a:r>
          </a:p>
          <a:p>
            <a:pPr algn="l">
              <a:buNone/>
            </a:pPr>
            <a:r>
              <a:rPr lang="en-US" dirty="0" smtClean="0"/>
              <a:t>The airway is secured by </a:t>
            </a:r>
            <a:r>
              <a:rPr lang="en-US" dirty="0" err="1" smtClean="0"/>
              <a:t>endotracheal</a:t>
            </a:r>
            <a:r>
              <a:rPr lang="en-US" dirty="0" smtClean="0"/>
              <a:t> </a:t>
            </a:r>
            <a:r>
              <a:rPr lang="ar-SA" dirty="0" smtClean="0"/>
              <a:t> </a:t>
            </a:r>
            <a:r>
              <a:rPr lang="en-US" dirty="0" smtClean="0"/>
              <a:t>intubation or by </a:t>
            </a:r>
            <a:r>
              <a:rPr lang="en-US" dirty="0" err="1" smtClean="0"/>
              <a:t>tracheostomy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err="1" smtClean="0"/>
              <a:t>Parenteral</a:t>
            </a:r>
            <a:r>
              <a:rPr lang="en-US" dirty="0" smtClean="0"/>
              <a:t> antibiotic therapy (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cefotaxime</a:t>
            </a:r>
            <a:r>
              <a:rPr lang="en-US" dirty="0" smtClean="0"/>
              <a:t> )</a:t>
            </a:r>
          </a:p>
          <a:p>
            <a:pPr algn="l">
              <a:buNone/>
            </a:pPr>
            <a:r>
              <a:rPr lang="en-US" dirty="0" err="1" smtClean="0"/>
              <a:t>extubation</a:t>
            </a:r>
            <a:r>
              <a:rPr lang="en-US" dirty="0" smtClean="0"/>
              <a:t> is often possible after 48–72 hours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Laryngotracheobronchitis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(Croup)</a:t>
            </a:r>
            <a:endParaRPr lang="ar-SY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Essentials of Diagnosis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Gradual onset of symptoms. </a:t>
            </a:r>
          </a:p>
          <a:p>
            <a:pPr algn="l">
              <a:buNone/>
            </a:pPr>
            <a:r>
              <a:rPr lang="en-US" dirty="0" smtClean="0"/>
              <a:t>Barking cough. </a:t>
            </a:r>
          </a:p>
          <a:p>
            <a:pPr algn="l">
              <a:buNone/>
            </a:pPr>
            <a:r>
              <a:rPr lang="en-US" dirty="0" err="1" smtClean="0"/>
              <a:t>Stridor</a:t>
            </a: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Laryngotracheobronchitis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(Croup)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most common infectious cause of airway obstruction in children .</a:t>
            </a:r>
          </a:p>
          <a:p>
            <a:pPr algn="l">
              <a:buNone/>
            </a:pPr>
            <a:r>
              <a:rPr lang="en-US" dirty="0" smtClean="0"/>
              <a:t>usually occurring between the ages of 6 months and 3 years .</a:t>
            </a:r>
          </a:p>
          <a:p>
            <a:pPr algn="l">
              <a:buNone/>
            </a:pPr>
            <a:r>
              <a:rPr lang="en-US" dirty="0" smtClean="0"/>
              <a:t>It is a viral infection most commonly caused by the </a:t>
            </a:r>
            <a:r>
              <a:rPr lang="en-US" dirty="0" err="1" smtClean="0"/>
              <a:t>parainfluenza</a:t>
            </a:r>
            <a:r>
              <a:rPr lang="en-US" dirty="0" smtClean="0"/>
              <a:t> virus .</a:t>
            </a:r>
            <a:r>
              <a:rPr lang="ar-SA" dirty="0" smtClean="0"/>
              <a:t>  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Laryngotracheobronchitis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(Croup)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smtClean="0"/>
              <a:t>Evaluation :</a:t>
            </a:r>
          </a:p>
          <a:p>
            <a:pPr algn="l">
              <a:buNone/>
            </a:pPr>
            <a:r>
              <a:rPr lang="en-US" sz="3200" dirty="0" smtClean="0"/>
              <a:t>x-rays of the neck and chest :</a:t>
            </a:r>
          </a:p>
          <a:p>
            <a:pPr algn="l">
              <a:buNone/>
            </a:pPr>
            <a:r>
              <a:rPr lang="en-US" sz="3200" dirty="0" err="1" smtClean="0"/>
              <a:t>subglottis</a:t>
            </a:r>
            <a:r>
              <a:rPr lang="en-US" sz="3200" dirty="0" smtClean="0"/>
              <a:t> may be </a:t>
            </a:r>
            <a:r>
              <a:rPr lang="en-US" dirty="0" smtClean="0"/>
              <a:t>narrowed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0052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Laryngotracheobronchitis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(Croup)</a:t>
            </a:r>
            <a:endParaRPr lang="ar-SY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  <a:r>
              <a:rPr lang="en-US" sz="4000" dirty="0" smtClean="0"/>
              <a:t> :</a:t>
            </a:r>
          </a:p>
          <a:p>
            <a:pPr algn="l">
              <a:buNone/>
            </a:pPr>
            <a:endParaRPr lang="en-US" sz="3600" dirty="0" smtClean="0"/>
          </a:p>
          <a:p>
            <a:pPr algn="l">
              <a:buNone/>
            </a:pPr>
            <a:r>
              <a:rPr lang="en-US" sz="3600" dirty="0" err="1" smtClean="0"/>
              <a:t>nebulized</a:t>
            </a:r>
            <a:r>
              <a:rPr lang="en-US" sz="3600" dirty="0" smtClean="0"/>
              <a:t> </a:t>
            </a:r>
            <a:r>
              <a:rPr lang="en-US" sz="3600" dirty="0" err="1" smtClean="0"/>
              <a:t>racemic</a:t>
            </a:r>
            <a:r>
              <a:rPr lang="en-US" sz="3600" dirty="0" smtClean="0"/>
              <a:t> epinephrine .</a:t>
            </a:r>
          </a:p>
          <a:p>
            <a:pPr algn="l">
              <a:buNone/>
            </a:pPr>
            <a:r>
              <a:rPr lang="en-US" sz="3600" dirty="0" err="1" smtClean="0"/>
              <a:t>nebulized</a:t>
            </a:r>
            <a:r>
              <a:rPr lang="en-US" sz="3600" dirty="0" smtClean="0"/>
              <a:t> and systemic steroids .</a:t>
            </a:r>
          </a:p>
          <a:p>
            <a:pPr algn="l">
              <a:buNone/>
            </a:pPr>
            <a:r>
              <a:rPr lang="en-US" sz="3600" dirty="0" smtClean="0"/>
              <a:t>Rarely </a:t>
            </a:r>
            <a:r>
              <a:rPr lang="en-US" sz="3600" dirty="0" err="1" smtClean="0"/>
              <a:t>endotracheal</a:t>
            </a:r>
            <a:r>
              <a:rPr lang="en-US" sz="3600" dirty="0" smtClean="0"/>
              <a:t> intubation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Sudden onset hearing loss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Pathogenesis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Central nervous accident</a:t>
            </a:r>
          </a:p>
          <a:p>
            <a:pPr algn="l">
              <a:buNone/>
            </a:pPr>
            <a:r>
              <a:rPr lang="en-US" dirty="0" smtClean="0"/>
              <a:t>Autoimmune ( </a:t>
            </a:r>
            <a:r>
              <a:rPr lang="en-US" dirty="0" err="1" smtClean="0"/>
              <a:t>vasculitis</a:t>
            </a:r>
            <a:r>
              <a:rPr lang="en-US" dirty="0" smtClean="0"/>
              <a:t> ) .</a:t>
            </a:r>
          </a:p>
          <a:p>
            <a:pPr algn="l">
              <a:buNone/>
            </a:pPr>
            <a:r>
              <a:rPr lang="en-US" dirty="0" smtClean="0"/>
              <a:t>Trauma .</a:t>
            </a:r>
          </a:p>
          <a:p>
            <a:pPr algn="l">
              <a:buNone/>
            </a:pPr>
            <a:r>
              <a:rPr lang="en-US" dirty="0" smtClean="0"/>
              <a:t>Drugs ( amino glycosides ).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Clear the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Clear the airway – </a:t>
            </a:r>
            <a:r>
              <a:rPr lang="en-US" sz="3600" dirty="0" err="1" smtClean="0"/>
              <a:t>oropharyngeal</a:t>
            </a:r>
            <a:r>
              <a:rPr lang="en-US" sz="3600" dirty="0" smtClean="0"/>
              <a:t> cavity of</a:t>
            </a:r>
            <a:r>
              <a:rPr lang="en-US" dirty="0" smtClean="0"/>
              <a:t>:</a:t>
            </a:r>
          </a:p>
          <a:p>
            <a:pPr lvl="2" algn="l">
              <a:buNone/>
            </a:pPr>
            <a:r>
              <a:rPr lang="en-US" sz="2800" dirty="0" smtClean="0"/>
              <a:t>Any secretions</a:t>
            </a:r>
          </a:p>
          <a:p>
            <a:pPr lvl="2" algn="l">
              <a:buNone/>
            </a:pPr>
            <a:r>
              <a:rPr lang="en-US" sz="2800" dirty="0" smtClean="0"/>
              <a:t>Any blood</a:t>
            </a:r>
          </a:p>
          <a:p>
            <a:pPr lvl="2" algn="l">
              <a:buNone/>
            </a:pPr>
            <a:r>
              <a:rPr lang="en-US" sz="2800" dirty="0" smtClean="0"/>
              <a:t>Vomitus</a:t>
            </a:r>
          </a:p>
          <a:p>
            <a:pPr lvl="2" algn="l">
              <a:buNone/>
            </a:pPr>
            <a:r>
              <a:rPr lang="en-US" sz="2800" dirty="0" smtClean="0"/>
              <a:t>Loose dentures</a:t>
            </a:r>
          </a:p>
          <a:p>
            <a:pPr lvl="2" algn="l">
              <a:buNone/>
            </a:pPr>
            <a:r>
              <a:rPr lang="en-US" sz="2800" dirty="0" smtClean="0"/>
              <a:t>Any foreign body obstructing the airway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Sudden onset hearing loss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Evaluation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Full history and examination</a:t>
            </a:r>
          </a:p>
          <a:p>
            <a:pPr algn="l">
              <a:buNone/>
            </a:pPr>
            <a:r>
              <a:rPr lang="en-US" dirty="0" smtClean="0"/>
              <a:t>ESR and auto antibodies  ( immune cause ) .</a:t>
            </a:r>
          </a:p>
          <a:p>
            <a:pPr algn="l">
              <a:buNone/>
            </a:pPr>
            <a:r>
              <a:rPr lang="en-US" dirty="0" smtClean="0"/>
              <a:t>MRI (CNS system ).</a:t>
            </a:r>
          </a:p>
          <a:p>
            <a:pPr algn="l">
              <a:buNone/>
            </a:pPr>
            <a:r>
              <a:rPr lang="en-US" dirty="0" smtClean="0"/>
              <a:t>Audiogram to confirm hearing loss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Sudden onset hearing loss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Treatment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Admission for bed rest .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Oral steroids .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Acyclovir .</a:t>
            </a:r>
          </a:p>
          <a:p>
            <a:pPr algn="l">
              <a:buNone/>
            </a:pPr>
            <a:r>
              <a:rPr lang="en-US" sz="3900" dirty="0" err="1" smtClean="0">
                <a:solidFill>
                  <a:schemeClr val="tx2">
                    <a:lumMod val="50000"/>
                  </a:schemeClr>
                </a:solidFill>
              </a:rPr>
              <a:t>Carbogen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 gas ( mixture of co2 and o2 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5 min per hour )</a:t>
            </a:r>
          </a:p>
          <a:p>
            <a:pPr algn="l">
              <a:buNone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Daily audiogram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ar-SY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Facial nerve palsy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Upper motor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neurone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palsy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Usually as part of a stroke .</a:t>
            </a:r>
          </a:p>
          <a:p>
            <a:pPr algn="l">
              <a:buNone/>
            </a:pPr>
            <a:r>
              <a:rPr lang="en-US" dirty="0" smtClean="0"/>
              <a:t>Forehead spared .</a:t>
            </a:r>
          </a:p>
          <a:p>
            <a:pPr algn="l">
              <a:buNone/>
            </a:pPr>
            <a:r>
              <a:rPr lang="en-US" dirty="0" smtClean="0"/>
              <a:t>Look for other neurological signs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Facial nerve palsy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Lower motor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neurone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palsy :</a:t>
            </a:r>
          </a:p>
          <a:p>
            <a:pPr algn="l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entire face is affected including forehead .</a:t>
            </a:r>
          </a:p>
          <a:p>
            <a:pPr algn="l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Taste disturbance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>
              <a:buNone/>
            </a:pPr>
            <a:endParaRPr lang="ar-S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Facial nerve palsy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Causes of LMN facial palsy :</a:t>
            </a:r>
          </a:p>
          <a:p>
            <a:pPr algn="l">
              <a:buNone/>
            </a:pPr>
            <a:r>
              <a:rPr lang="en-US" dirty="0" smtClean="0"/>
              <a:t>Bell palsy .</a:t>
            </a:r>
          </a:p>
          <a:p>
            <a:pPr algn="l">
              <a:buNone/>
            </a:pPr>
            <a:r>
              <a:rPr lang="en-US" dirty="0" smtClean="0"/>
              <a:t>Ramsay  hunt syndrome .</a:t>
            </a:r>
          </a:p>
          <a:p>
            <a:pPr algn="l">
              <a:buNone/>
            </a:pPr>
            <a:r>
              <a:rPr lang="en-US" dirty="0" smtClean="0"/>
              <a:t>Acute </a:t>
            </a:r>
            <a:r>
              <a:rPr lang="en-US" dirty="0" err="1" smtClean="0"/>
              <a:t>otitis</a:t>
            </a:r>
            <a:r>
              <a:rPr lang="en-US" dirty="0" smtClean="0"/>
              <a:t> media .</a:t>
            </a:r>
          </a:p>
          <a:p>
            <a:pPr algn="l">
              <a:buNone/>
            </a:pPr>
            <a:r>
              <a:rPr lang="en-US" dirty="0" err="1" smtClean="0"/>
              <a:t>Cholesteatoma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Acoustic </a:t>
            </a:r>
            <a:r>
              <a:rPr lang="en-US" dirty="0" err="1" smtClean="0"/>
              <a:t>neuroma</a:t>
            </a:r>
            <a:r>
              <a:rPr lang="en-US" dirty="0" smtClean="0"/>
              <a:t> .</a:t>
            </a:r>
          </a:p>
          <a:p>
            <a:pPr algn="l">
              <a:buNone/>
            </a:pPr>
            <a:r>
              <a:rPr lang="en-US" dirty="0" smtClean="0"/>
              <a:t>Trauma .</a:t>
            </a:r>
          </a:p>
          <a:p>
            <a:pPr algn="l">
              <a:buNone/>
            </a:pPr>
            <a:r>
              <a:rPr lang="en-US" dirty="0" smtClean="0"/>
              <a:t>Parotid gland malignancy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palsy </a:t>
            </a:r>
            <a:endParaRPr lang="ar-SY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Probably viral in origin .</a:t>
            </a:r>
          </a:p>
          <a:p>
            <a:pPr algn="l">
              <a:buNone/>
            </a:pPr>
            <a:r>
              <a:rPr lang="en-US" dirty="0" smtClean="0"/>
              <a:t>You must exclude other causes of LMN palsy .</a:t>
            </a:r>
          </a:p>
          <a:p>
            <a:pPr algn="l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err="1" smtClean="0"/>
              <a:t>Prednisolone</a:t>
            </a:r>
            <a:r>
              <a:rPr lang="en-US" dirty="0" smtClean="0"/>
              <a:t>  .</a:t>
            </a:r>
          </a:p>
          <a:p>
            <a:pPr algn="l">
              <a:buNone/>
            </a:pPr>
            <a:r>
              <a:rPr lang="en-US" dirty="0" smtClean="0"/>
              <a:t>Eye drops , lubricating gel to protect cornea from ulceration .</a:t>
            </a:r>
          </a:p>
          <a:p>
            <a:pPr algn="l">
              <a:buNone/>
            </a:pPr>
            <a:r>
              <a:rPr lang="en-US" sz="4000" dirty="0" smtClean="0"/>
              <a:t>Prognosis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Good 80% of patient fully recover .</a:t>
            </a:r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palsy </a:t>
            </a:r>
            <a:endParaRPr lang="ar-SY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63837" y="3284537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7147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3498168"/>
              </p:ext>
            </p:extLst>
          </p:nvPr>
        </p:nvGraphicFramePr>
        <p:xfrm>
          <a:off x="1435100" y="152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9802" marR="79802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452048" cy="4983832"/>
          </a:xfrm>
        </p:spPr>
        <p:txBody>
          <a:bodyPr/>
          <a:lstStyle/>
          <a:p>
            <a:r>
              <a:rPr lang="en-US" sz="11500" dirty="0" smtClean="0"/>
              <a:t>Thank you</a:t>
            </a:r>
            <a:r>
              <a:rPr lang="en-US" sz="4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Open the Airway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ase1-8a"/>
          <p:cNvPicPr>
            <a:picLocks noChangeAspect="1" noChangeArrowheads="1"/>
          </p:cNvPicPr>
          <p:nvPr/>
        </p:nvPicPr>
        <p:blipFill>
          <a:blip r:embed="rId3" cstate="print"/>
          <a:srcRect l="2916" r="4204"/>
          <a:stretch>
            <a:fillRect/>
          </a:stretch>
        </p:blipFill>
        <p:spPr bwMode="auto">
          <a:xfrm>
            <a:off x="990600" y="2209800"/>
            <a:ext cx="3352800" cy="26670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9" name="Picture 5" descr="Case1-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3200400" cy="26670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105400"/>
            <a:ext cx="2270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Jaw thrust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65688" y="5105400"/>
            <a:ext cx="35163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65000"/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Head tilt–chin lift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Bag Mask Ventilation</a:t>
            </a:r>
            <a:endParaRPr lang="en-US" sz="4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7620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Key</a:t>
            </a:r>
            <a:r>
              <a:rPr lang="en-US" sz="2800" dirty="0" smtClean="0">
                <a:cs typeface="Times New Roman" pitchFamily="18" charset="0"/>
              </a:rPr>
              <a:t>—</a:t>
            </a:r>
            <a:r>
              <a:rPr lang="en-US" sz="2800" dirty="0" smtClean="0"/>
              <a:t>ventilation volume: “</a:t>
            </a:r>
            <a:r>
              <a:rPr lang="en-US" sz="2800" i="1" dirty="0" smtClean="0"/>
              <a:t>enough to produce </a:t>
            </a:r>
            <a:br>
              <a:rPr lang="en-US" sz="2800" i="1" dirty="0" smtClean="0"/>
            </a:br>
            <a:r>
              <a:rPr lang="en-US" sz="2800" i="1" dirty="0" smtClean="0"/>
              <a:t>obvious chest rise</a:t>
            </a:r>
            <a:r>
              <a:rPr lang="en-US" sz="2800" dirty="0" smtClean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38200" y="2819400"/>
            <a:ext cx="3516313" cy="2365375"/>
            <a:chOff x="281" y="1962"/>
            <a:chExt cx="2453" cy="1709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281" y="1962"/>
              <a:ext cx="2453" cy="1709"/>
            </a:xfrm>
            <a:prstGeom prst="rect">
              <a:avLst/>
            </a:prstGeom>
            <a:solidFill>
              <a:sysClr val="window" lastClr="FFFFFF"/>
            </a:solidFill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6" descr="Case1-16a"/>
            <p:cNvPicPr>
              <a:picLocks noChangeAspect="1" noChangeArrowheads="1"/>
            </p:cNvPicPr>
            <p:nvPr/>
          </p:nvPicPr>
          <p:blipFill>
            <a:blip r:embed="rId3" cstate="print"/>
            <a:srcRect t="2211"/>
            <a:stretch>
              <a:fillRect/>
            </a:stretch>
          </p:blipFill>
          <p:spPr bwMode="auto">
            <a:xfrm>
              <a:off x="296" y="1980"/>
              <a:ext cx="2426" cy="1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7" descr="Case1-16b"/>
          <p:cNvPicPr>
            <a:picLocks noChangeAspect="1" noChangeArrowheads="1"/>
          </p:cNvPicPr>
          <p:nvPr/>
        </p:nvPicPr>
        <p:blipFill>
          <a:blip r:embed="rId4" cstate="print"/>
          <a:srcRect t="238" r="1460"/>
          <a:stretch>
            <a:fillRect/>
          </a:stretch>
        </p:blipFill>
        <p:spPr bwMode="auto">
          <a:xfrm>
            <a:off x="4953000" y="2819400"/>
            <a:ext cx="3505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49283" y="5334000"/>
            <a:ext cx="30512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/>
              <a:t>1-Person</a:t>
            </a:r>
            <a:br>
              <a:rPr lang="en-US" sz="2400" dirty="0"/>
            </a:br>
            <a:r>
              <a:rPr lang="en-US" sz="2400" dirty="0"/>
              <a:t>difficult, less effective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177583" y="5410200"/>
            <a:ext cx="295125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400" dirty="0"/>
              <a:t>2-Person</a:t>
            </a:r>
            <a:br>
              <a:rPr lang="en-US" sz="2400" dirty="0"/>
            </a:br>
            <a:r>
              <a:rPr lang="en-US" sz="2400" dirty="0"/>
              <a:t>easier, more effective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id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Flow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rid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Flow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Flow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0B539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10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5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6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7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8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ppt/theme/themeOverride9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0B5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858</TotalTime>
  <Words>1945</Words>
  <Application>Microsoft Office PowerPoint</Application>
  <PresentationFormat>On-screen Show (4:3)</PresentationFormat>
  <Paragraphs>422</Paragraphs>
  <Slides>77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Grid</vt:lpstr>
      <vt:lpstr>1_Grid</vt:lpstr>
      <vt:lpstr>2_Grid</vt:lpstr>
      <vt:lpstr>Solstice</vt:lpstr>
      <vt:lpstr>2_Solstice</vt:lpstr>
      <vt:lpstr>1_Flow</vt:lpstr>
      <vt:lpstr>2_Flow</vt:lpstr>
      <vt:lpstr>3_Flow</vt:lpstr>
      <vt:lpstr>4_Flow</vt:lpstr>
      <vt:lpstr>5_Flow</vt:lpstr>
      <vt:lpstr>Bitmap Image</vt:lpstr>
      <vt:lpstr>ENT emergency</vt:lpstr>
      <vt:lpstr>PowerPoint Presentation</vt:lpstr>
      <vt:lpstr>Causes of a Difficult Airway </vt:lpstr>
      <vt:lpstr>Causes of a Difficult Airway </vt:lpstr>
      <vt:lpstr>LEMON Airway Assessment</vt:lpstr>
      <vt:lpstr>Our Aim</vt:lpstr>
      <vt:lpstr>Clear the Airway</vt:lpstr>
      <vt:lpstr>Open the Airway</vt:lpstr>
      <vt:lpstr>Bag Mask Ventilation</vt:lpstr>
      <vt:lpstr>Bag Mask Ventilation</vt:lpstr>
      <vt:lpstr>Oropharyngeal Airway</vt:lpstr>
      <vt:lpstr>Nasopharyngeal Airway</vt:lpstr>
      <vt:lpstr>Endotracheal Intubation</vt:lpstr>
      <vt:lpstr>Insertion</vt:lpstr>
      <vt:lpstr>Insertion</vt:lpstr>
      <vt:lpstr>Laryngeal Mask Airway</vt:lpstr>
      <vt:lpstr>Procedure</vt:lpstr>
      <vt:lpstr>PowerPoint Presentation</vt:lpstr>
      <vt:lpstr>PowerPoint Presentation</vt:lpstr>
      <vt:lpstr>PowerPoint Presentation</vt:lpstr>
      <vt:lpstr>Blunt Neck Trauma and Laryngotracheal Injury</vt:lpstr>
      <vt:lpstr>PowerPoint Presentation</vt:lpstr>
      <vt:lpstr>Zones of the Neck</vt:lpstr>
      <vt:lpstr>Anatomy: Facial planes</vt:lpstr>
      <vt:lpstr>Morbidity:  Vascular injury</vt:lpstr>
      <vt:lpstr>Morbidity:  Esophageal Injury</vt:lpstr>
      <vt:lpstr>Morbidity:  Airway Injury</vt:lpstr>
      <vt:lpstr>Morbidity:  Airway Injury</vt:lpstr>
      <vt:lpstr>Auricular Hematoma</vt:lpstr>
      <vt:lpstr>Auricular Hematoma</vt:lpstr>
      <vt:lpstr>Nasal trauma</vt:lpstr>
      <vt:lpstr>Nasal trauma</vt:lpstr>
      <vt:lpstr>Nasal trauma</vt:lpstr>
      <vt:lpstr>Nasal trauma</vt:lpstr>
      <vt:lpstr>epistaxis</vt:lpstr>
      <vt:lpstr>Anatomy</vt:lpstr>
      <vt:lpstr>Causes of epistaxis</vt:lpstr>
      <vt:lpstr>treatment</vt:lpstr>
      <vt:lpstr>treatment</vt:lpstr>
      <vt:lpstr>Anterior nasal packing</vt:lpstr>
      <vt:lpstr>posterior nasal packing</vt:lpstr>
      <vt:lpstr>Foreign Body Aspiration</vt:lpstr>
      <vt:lpstr>Aspiration in young children</vt:lpstr>
      <vt:lpstr>Symptoms and Physical findings</vt:lpstr>
      <vt:lpstr>ENT Foreign bodies </vt:lpstr>
      <vt:lpstr>ENT Foreign bodies </vt:lpstr>
      <vt:lpstr>ENT Foreign bodies </vt:lpstr>
      <vt:lpstr>management</vt:lpstr>
      <vt:lpstr>Pull foreign bodies by suction</vt:lpstr>
      <vt:lpstr>right-angled hook is passed beyond the object</vt:lpstr>
      <vt:lpstr>Peritonsillar Abscess ( quinsy )</vt:lpstr>
      <vt:lpstr>Peritonsillar Abscess ( quinsy )</vt:lpstr>
      <vt:lpstr>Peritonsillar Abscess ( quinsy )</vt:lpstr>
      <vt:lpstr>PowerPoint Presentation</vt:lpstr>
      <vt:lpstr>Peritonsillar Abscess ( quinsy )</vt:lpstr>
      <vt:lpstr>PowerPoint Presentation</vt:lpstr>
      <vt:lpstr>Ludwigs Angina (16)</vt:lpstr>
      <vt:lpstr>Ludwigs Angina (8)</vt:lpstr>
      <vt:lpstr>Epiglottitis</vt:lpstr>
      <vt:lpstr>Epiglottitis</vt:lpstr>
      <vt:lpstr>PowerPoint Presentation</vt:lpstr>
      <vt:lpstr>Epiglottitis</vt:lpstr>
      <vt:lpstr>Epiglottitis</vt:lpstr>
      <vt:lpstr>Epiglottitis</vt:lpstr>
      <vt:lpstr>Laryngotracheobronchitis (Croup)</vt:lpstr>
      <vt:lpstr>Laryngotracheobronchitis (Croup)</vt:lpstr>
      <vt:lpstr>Laryngotracheobronchitis (Croup)</vt:lpstr>
      <vt:lpstr>Laryngotracheobronchitis (Croup)</vt:lpstr>
      <vt:lpstr>Sudden onset hearing loss</vt:lpstr>
      <vt:lpstr>Sudden onset hearing loss</vt:lpstr>
      <vt:lpstr>Sudden onset hearing loss</vt:lpstr>
      <vt:lpstr>Facial nerve palsy</vt:lpstr>
      <vt:lpstr>Facial nerve palsy</vt:lpstr>
      <vt:lpstr>Facial nerve palsy</vt:lpstr>
      <vt:lpstr>Bell palsy </vt:lpstr>
      <vt:lpstr>Bell palsy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 emergency</dc:title>
  <dc:creator>user</dc:creator>
  <cp:lastModifiedBy>Acer</cp:lastModifiedBy>
  <cp:revision>59</cp:revision>
  <dcterms:created xsi:type="dcterms:W3CDTF">2012-06-11T16:58:29Z</dcterms:created>
  <dcterms:modified xsi:type="dcterms:W3CDTF">2012-06-16T19:15:12Z</dcterms:modified>
</cp:coreProperties>
</file>