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85" r:id="rId2"/>
    <p:sldId id="286" r:id="rId3"/>
    <p:sldId id="256" r:id="rId4"/>
    <p:sldId id="289" r:id="rId5"/>
    <p:sldId id="290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8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4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0.66000000000000136</c:v>
                </c:pt>
                <c:pt idx="1">
                  <c:v>0.25</c:v>
                </c:pt>
                <c:pt idx="2">
                  <c:v>9.0000000000000066E-2</c:v>
                </c:pt>
                <c:pt idx="3">
                  <c:v>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ar-EG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[Na]+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ar-EG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intracellular cation</c:v>
                </c:pt>
                <c:pt idx="1">
                  <c:v>extracellular cation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140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[K]+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Sheet1!$A$2:$A$3</c:f>
              <c:strCache>
                <c:ptCount val="2"/>
                <c:pt idx="0">
                  <c:v>intracellular cation</c:v>
                </c:pt>
                <c:pt idx="1">
                  <c:v>extracellular cation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140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[Mg]+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intracellular cation</c:v>
                </c:pt>
                <c:pt idx="1">
                  <c:v>extracellular cation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</c:v>
                </c:pt>
                <c:pt idx="1">
                  <c:v>1.1000000000000001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[Ca]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intracellular cation</c:v>
                </c:pt>
                <c:pt idx="1">
                  <c:v>extracellular cation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1">
                  <c:v>2.5</c:v>
                </c:pt>
              </c:numCache>
            </c:numRef>
          </c:val>
        </c:ser>
        <c:shape val="box"/>
        <c:axId val="97985280"/>
        <c:axId val="97986816"/>
        <c:axId val="0"/>
      </c:bar3DChart>
      <c:catAx>
        <c:axId val="97985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ar-EG"/>
          </a:p>
        </c:txPr>
        <c:crossAx val="97986816"/>
        <c:crosses val="autoZero"/>
        <c:auto val="1"/>
        <c:lblAlgn val="ctr"/>
        <c:lblOffset val="100"/>
      </c:catAx>
      <c:valAx>
        <c:axId val="9798681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ar-EG"/>
          </a:p>
        </c:txPr>
        <c:crossAx val="979852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ar-EG"/>
        </a:p>
      </c:txPr>
    </c:legend>
    <c:plotVisOnly val="1"/>
  </c:chart>
  <c:spPr>
    <a:gradFill>
      <a:gsLst>
        <a:gs pos="0">
          <a:srgbClr val="FE8637">
            <a:lumMod val="60000"/>
            <a:lumOff val="40000"/>
          </a:srgbClr>
        </a:gs>
        <a:gs pos="50000">
          <a:srgbClr val="575F6D">
            <a:lumMod val="40000"/>
            <a:lumOff val="60000"/>
          </a:srgbClr>
        </a:gs>
        <a:gs pos="100000">
          <a:schemeClr val="bg2">
            <a:lumMod val="75000"/>
          </a:schemeClr>
        </a:gs>
      </a:gsLst>
      <a:lin ang="5400000" scaled="0"/>
    </a:gradFill>
  </c:spPr>
  <c:txPr>
    <a:bodyPr/>
    <a:lstStyle/>
    <a:p>
      <a:pPr>
        <a:defRPr sz="1800"/>
      </a:pPr>
      <a:endParaRPr lang="ar-EG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[CL]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ar-EG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Intracellular anion</c:v>
                </c:pt>
                <c:pt idx="1">
                  <c:v>Extracellular anion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104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[HCO3]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ar-EG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Intracellular anion</c:v>
                </c:pt>
                <c:pt idx="1">
                  <c:v>Extracellular anion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[Prot]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ar-EG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Intracellular anion</c:v>
                </c:pt>
                <c:pt idx="1">
                  <c:v>Extracellular anion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40</c:v>
                </c:pt>
                <c:pt idx="1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[Phos]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ar-EG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Intracellular anion</c:v>
                </c:pt>
                <c:pt idx="1">
                  <c:v>Extracellular anion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107</c:v>
                </c:pt>
                <c:pt idx="1">
                  <c:v>2</c:v>
                </c:pt>
              </c:numCache>
            </c:numRef>
          </c:val>
        </c:ser>
        <c:shape val="box"/>
        <c:axId val="98035968"/>
        <c:axId val="98172928"/>
        <c:axId val="0"/>
      </c:bar3DChart>
      <c:catAx>
        <c:axId val="980359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ar-EG"/>
          </a:p>
        </c:txPr>
        <c:crossAx val="98172928"/>
        <c:crosses val="autoZero"/>
        <c:auto val="1"/>
        <c:lblAlgn val="ctr"/>
        <c:lblOffset val="100"/>
      </c:catAx>
      <c:valAx>
        <c:axId val="98172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ar-EG"/>
          </a:p>
        </c:txPr>
        <c:crossAx val="980359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ar-EG"/>
        </a:p>
      </c:txPr>
    </c:legend>
    <c:plotVisOnly val="1"/>
  </c:chart>
  <c:spPr>
    <a:gradFill flip="none" rotWithShape="1">
      <a:gsLst>
        <a:gs pos="0">
          <a:srgbClr val="FE8637">
            <a:lumMod val="60000"/>
            <a:lumOff val="40000"/>
          </a:srgbClr>
        </a:gs>
        <a:gs pos="50000">
          <a:schemeClr val="tx2">
            <a:lumMod val="40000"/>
            <a:lumOff val="60000"/>
          </a:schemeClr>
        </a:gs>
        <a:gs pos="100000">
          <a:srgbClr val="FFF39D">
            <a:lumMod val="75000"/>
          </a:srgbClr>
        </a:gs>
      </a:gsLst>
      <a:lin ang="2700000" scaled="1"/>
      <a:tileRect/>
    </a:gradFill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</c:spPr>
  <c:txPr>
    <a:bodyPr/>
    <a:lstStyle/>
    <a:p>
      <a:pPr>
        <a:defRPr sz="1800"/>
      </a:pPr>
      <a:endParaRPr lang="ar-EG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9C369-11E1-42D9-940E-357B6482BFC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8203BD-C4C1-4F6F-A883-1FB98DAE0BE0}">
      <dgm:prSet phldrT="[Text]" custT="1"/>
      <dgm:spPr/>
      <dgm:t>
        <a:bodyPr/>
        <a:lstStyle/>
        <a:p>
          <a:pPr rtl="1"/>
          <a:r>
            <a:rPr lang="ar-SA" sz="1800" dirty="0" smtClean="0"/>
            <a:t>نسبة التجفاف =(الوزن قبل المرض – الوزن بالمرض)/الوزن قبل المرض*100%</a:t>
          </a:r>
        </a:p>
        <a:p>
          <a:pPr rtl="1"/>
          <a:r>
            <a:rPr lang="ar-SA" sz="1800" dirty="0" smtClean="0"/>
            <a:t>أو بالتقييم السريري</a:t>
          </a:r>
          <a:endParaRPr lang="en-US" sz="1800" dirty="0"/>
        </a:p>
      </dgm:t>
    </dgm:pt>
    <dgm:pt modelId="{1908FD6E-1D05-4CF0-A02A-1E8FAA1E1A2E}" type="parTrans" cxnId="{BBBE4E03-3EC1-4B58-8743-F2D866DD38F5}">
      <dgm:prSet/>
      <dgm:spPr/>
      <dgm:t>
        <a:bodyPr/>
        <a:lstStyle/>
        <a:p>
          <a:endParaRPr lang="en-US"/>
        </a:p>
      </dgm:t>
    </dgm:pt>
    <dgm:pt modelId="{2826CB07-8627-4C81-826D-E1E4DFA33AB0}" type="sibTrans" cxnId="{BBBE4E03-3EC1-4B58-8743-F2D866DD38F5}">
      <dgm:prSet/>
      <dgm:spPr/>
      <dgm:t>
        <a:bodyPr/>
        <a:lstStyle/>
        <a:p>
          <a:endParaRPr lang="en-US"/>
        </a:p>
      </dgm:t>
    </dgm:pt>
    <dgm:pt modelId="{39A13302-C12D-4159-994A-5304BB8D022B}">
      <dgm:prSet phldrT="[Text]" custT="1"/>
      <dgm:spPr/>
      <dgm:t>
        <a:bodyPr/>
        <a:lstStyle/>
        <a:p>
          <a:pPr rtl="1"/>
          <a:r>
            <a:rPr lang="ar-SA" sz="1400" dirty="0" smtClean="0"/>
            <a:t>بالتجفاف الشديد ابدأ ببلعة سائل سوي التوتر حتى استقرار العلامات الحيوية</a:t>
          </a:r>
        </a:p>
        <a:p>
          <a:pPr rtl="1"/>
          <a:r>
            <a:rPr lang="ar-SA" sz="1400" dirty="0" smtClean="0"/>
            <a:t>ثم مرحلة الإعاضة = تعويض الضائع +الصيانة + الضياع المستمر</a:t>
          </a:r>
          <a:endParaRPr lang="en-US" sz="1400" dirty="0"/>
        </a:p>
      </dgm:t>
    </dgm:pt>
    <dgm:pt modelId="{5AD7795C-2E83-4188-9DA5-2F2B4B250CBD}" type="parTrans" cxnId="{85119AA1-6077-4F51-B26B-B4421CF1BD0A}">
      <dgm:prSet/>
      <dgm:spPr/>
      <dgm:t>
        <a:bodyPr/>
        <a:lstStyle/>
        <a:p>
          <a:endParaRPr lang="en-US"/>
        </a:p>
      </dgm:t>
    </dgm:pt>
    <dgm:pt modelId="{40D1B93B-B33E-41D7-A74D-CA78C39AD7E0}" type="sibTrans" cxnId="{85119AA1-6077-4F51-B26B-B4421CF1BD0A}">
      <dgm:prSet/>
      <dgm:spPr/>
      <dgm:t>
        <a:bodyPr/>
        <a:lstStyle/>
        <a:p>
          <a:endParaRPr lang="en-US"/>
        </a:p>
      </dgm:t>
    </dgm:pt>
    <dgm:pt modelId="{D00EB037-66E6-4A6A-BC63-F7494F2CCE9F}">
      <dgm:prSet phldrT="[Text]"/>
      <dgm:spPr/>
      <dgm:t>
        <a:bodyPr/>
        <a:lstStyle/>
        <a:p>
          <a:r>
            <a:rPr lang="ar-SA" dirty="0" smtClean="0"/>
            <a:t>التجفاف مفرط التوتر</a:t>
          </a:r>
        </a:p>
        <a:p>
          <a:r>
            <a:rPr lang="ar-SA" dirty="0" smtClean="0"/>
            <a:t>1.25-1.5 الحاجة اليومية + الضياع المستمر حسب حدوثه</a:t>
          </a:r>
        </a:p>
        <a:p>
          <a:r>
            <a:rPr lang="ar-SA" dirty="0" smtClean="0"/>
            <a:t>مع مراقبة الصوديوم و تعديل السوائل حسبه</a:t>
          </a:r>
          <a:endParaRPr lang="en-US" dirty="0"/>
        </a:p>
      </dgm:t>
    </dgm:pt>
    <dgm:pt modelId="{E22CE2B7-9F2E-412E-AC30-D24F9A078C76}" type="parTrans" cxnId="{C2EFEF56-667C-42BC-BA85-DB894E076E1E}">
      <dgm:prSet/>
      <dgm:spPr/>
      <dgm:t>
        <a:bodyPr/>
        <a:lstStyle/>
        <a:p>
          <a:endParaRPr lang="en-US"/>
        </a:p>
      </dgm:t>
    </dgm:pt>
    <dgm:pt modelId="{3069E31F-5A9B-403D-A729-F00320FF9A71}" type="sibTrans" cxnId="{C2EFEF56-667C-42BC-BA85-DB894E076E1E}">
      <dgm:prSet/>
      <dgm:spPr/>
      <dgm:t>
        <a:bodyPr/>
        <a:lstStyle/>
        <a:p>
          <a:endParaRPr lang="en-US"/>
        </a:p>
      </dgm:t>
    </dgm:pt>
    <dgm:pt modelId="{9E9EEC5C-B684-4579-A025-403AD5F17E5D}">
      <dgm:prSet phldrT="[Text]"/>
      <dgm:spPr/>
      <dgm:t>
        <a:bodyPr/>
        <a:lstStyle/>
        <a:p>
          <a:r>
            <a:rPr lang="ar-SA" dirty="0" smtClean="0"/>
            <a:t>التجفاف ناقص التوتر</a:t>
          </a:r>
        </a:p>
        <a:p>
          <a:r>
            <a:rPr lang="en-US" dirty="0" smtClean="0"/>
            <a:t>D51/2 NS+20 KCL +</a:t>
          </a:r>
          <a:r>
            <a:rPr lang="ar-SA" dirty="0" smtClean="0"/>
            <a:t>الضياع المستمر</a:t>
          </a:r>
        </a:p>
        <a:p>
          <a:r>
            <a:rPr lang="ar-SA" dirty="0" smtClean="0"/>
            <a:t>مع مراقبة الصوديوم  و تعديل السوائل حسبه</a:t>
          </a:r>
          <a:endParaRPr lang="en-US" dirty="0"/>
        </a:p>
      </dgm:t>
    </dgm:pt>
    <dgm:pt modelId="{C90D0028-3CAA-43ED-B540-C6BF89C34FE0}" type="sibTrans" cxnId="{62F8AC04-6555-4101-A0D9-40D79BF1B980}">
      <dgm:prSet/>
      <dgm:spPr/>
      <dgm:t>
        <a:bodyPr/>
        <a:lstStyle/>
        <a:p>
          <a:endParaRPr lang="en-US"/>
        </a:p>
      </dgm:t>
    </dgm:pt>
    <dgm:pt modelId="{F0C812D4-5F9E-4485-AFB4-55EB50F06ABA}" type="parTrans" cxnId="{62F8AC04-6555-4101-A0D9-40D79BF1B980}">
      <dgm:prSet/>
      <dgm:spPr/>
      <dgm:t>
        <a:bodyPr/>
        <a:lstStyle/>
        <a:p>
          <a:endParaRPr lang="en-US"/>
        </a:p>
      </dgm:t>
    </dgm:pt>
    <dgm:pt modelId="{06D35027-51F3-4164-981F-2DAA5D6AA072}">
      <dgm:prSet phldrT="[Text]" custT="1"/>
      <dgm:spPr/>
      <dgm:t>
        <a:bodyPr/>
        <a:lstStyle/>
        <a:p>
          <a:pPr rtl="1"/>
          <a:r>
            <a:rPr lang="ar-SA" sz="1400" dirty="0" smtClean="0"/>
            <a:t>الإماهة الفموية بالتجفاف الخفيف 50مل/كغ/4سا</a:t>
          </a:r>
        </a:p>
        <a:p>
          <a:pPr rtl="1"/>
          <a:r>
            <a:rPr lang="ar-SA" sz="1400" dirty="0" smtClean="0"/>
            <a:t> – المتوسط 100مل/كغ/4سا</a:t>
          </a:r>
        </a:p>
        <a:p>
          <a:pPr rtl="1"/>
          <a:r>
            <a:rPr lang="ar-SA" sz="1400" dirty="0" smtClean="0"/>
            <a:t>+</a:t>
          </a:r>
        </a:p>
        <a:p>
          <a:pPr rtl="1"/>
          <a:r>
            <a:rPr lang="ar-SA" sz="1400" dirty="0" smtClean="0"/>
            <a:t> الضياع المستمر10مل/كغ لكل اسهال</a:t>
          </a:r>
        </a:p>
        <a:p>
          <a:pPr rtl="1"/>
          <a:r>
            <a:rPr lang="ar-SA" sz="1400" dirty="0" smtClean="0"/>
            <a:t>+</a:t>
          </a:r>
        </a:p>
        <a:p>
          <a:pPr rtl="1"/>
          <a:r>
            <a:rPr lang="ar-SA" sz="1400" dirty="0" smtClean="0"/>
            <a:t>الصيانة  باستمرار الإرضاع  و التغذية </a:t>
          </a:r>
        </a:p>
        <a:p>
          <a:pPr rtl="1"/>
          <a:r>
            <a:rPr lang="ar-SA" sz="1400" dirty="0" smtClean="0"/>
            <a:t>بوجود الإقياء 5-10مل /5-10 دقيقة</a:t>
          </a:r>
          <a:endParaRPr lang="en-US" sz="1400" dirty="0"/>
        </a:p>
      </dgm:t>
    </dgm:pt>
    <dgm:pt modelId="{FB78C119-C792-43F1-9F49-7297A9EB0767}" type="sibTrans" cxnId="{EB9631E0-4361-424C-83E8-190FF0D3D3FB}">
      <dgm:prSet/>
      <dgm:spPr/>
      <dgm:t>
        <a:bodyPr/>
        <a:lstStyle/>
        <a:p>
          <a:endParaRPr lang="en-US"/>
        </a:p>
      </dgm:t>
    </dgm:pt>
    <dgm:pt modelId="{AAB0158E-F3D9-4DB2-805B-2DE88D16F006}" type="parTrans" cxnId="{EB9631E0-4361-424C-83E8-190FF0D3D3FB}">
      <dgm:prSet/>
      <dgm:spPr/>
      <dgm:t>
        <a:bodyPr/>
        <a:lstStyle/>
        <a:p>
          <a:endParaRPr lang="en-US"/>
        </a:p>
      </dgm:t>
    </dgm:pt>
    <dgm:pt modelId="{6A07CF08-C32C-4FEC-A4A7-C961EE86A48C}">
      <dgm:prSet/>
      <dgm:spPr/>
      <dgm:t>
        <a:bodyPr/>
        <a:lstStyle/>
        <a:p>
          <a:r>
            <a:rPr lang="ar-SA" dirty="0" smtClean="0"/>
            <a:t>التجفاف سوي التوتر</a:t>
          </a:r>
        </a:p>
        <a:p>
          <a:r>
            <a:rPr lang="en-US" dirty="0" smtClean="0"/>
            <a:t>D5 1/2 NS +20KCL+</a:t>
          </a:r>
          <a:endParaRPr lang="ar-SA" dirty="0" smtClean="0"/>
        </a:p>
        <a:p>
          <a:r>
            <a:rPr lang="ar-SA" dirty="0" smtClean="0"/>
            <a:t>الضياع المستمر</a:t>
          </a:r>
          <a:endParaRPr lang="en-US" dirty="0"/>
        </a:p>
      </dgm:t>
    </dgm:pt>
    <dgm:pt modelId="{B689CCB7-9D9D-418B-BB1B-0F085EE84D98}" type="sibTrans" cxnId="{7852C627-66FC-4560-B13F-C4FC90A6646E}">
      <dgm:prSet/>
      <dgm:spPr/>
      <dgm:t>
        <a:bodyPr/>
        <a:lstStyle/>
        <a:p>
          <a:endParaRPr lang="en-US"/>
        </a:p>
      </dgm:t>
    </dgm:pt>
    <dgm:pt modelId="{8D46C2A7-BAB9-4032-B787-C718E9D2EC6A}" type="parTrans" cxnId="{7852C627-66FC-4560-B13F-C4FC90A6646E}">
      <dgm:prSet/>
      <dgm:spPr/>
      <dgm:t>
        <a:bodyPr/>
        <a:lstStyle/>
        <a:p>
          <a:endParaRPr lang="en-US"/>
        </a:p>
      </dgm:t>
    </dgm:pt>
    <dgm:pt modelId="{68E3C6BF-C3D1-4629-8337-F88FD9A33DDE}" type="pres">
      <dgm:prSet presAssocID="{7D99C369-11E1-42D9-940E-357B6482BF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5F18A8-7D2B-4389-9D4F-1553417EE991}" type="pres">
      <dgm:prSet presAssocID="{308203BD-C4C1-4F6F-A883-1FB98DAE0BE0}" presName="hierRoot1" presStyleCnt="0"/>
      <dgm:spPr/>
    </dgm:pt>
    <dgm:pt modelId="{F53F12C3-3FF0-4599-84CC-6122EF998F5A}" type="pres">
      <dgm:prSet presAssocID="{308203BD-C4C1-4F6F-A883-1FB98DAE0BE0}" presName="composite" presStyleCnt="0"/>
      <dgm:spPr/>
    </dgm:pt>
    <dgm:pt modelId="{79F78018-4EAF-453B-9A94-F5E5B42101E0}" type="pres">
      <dgm:prSet presAssocID="{308203BD-C4C1-4F6F-A883-1FB98DAE0BE0}" presName="background" presStyleLbl="node0" presStyleIdx="0" presStyleCnt="1"/>
      <dgm:spPr/>
    </dgm:pt>
    <dgm:pt modelId="{7BFA0D91-962F-4D59-B521-950F84218824}" type="pres">
      <dgm:prSet presAssocID="{308203BD-C4C1-4F6F-A883-1FB98DAE0BE0}" presName="text" presStyleLbl="fgAcc0" presStyleIdx="0" presStyleCnt="1" custScaleX="166819" custScaleY="245521" custLinFactNeighborX="3871" custLinFactNeighborY="-9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7E5AF-BF03-40C0-B0EB-228B59372520}" type="pres">
      <dgm:prSet presAssocID="{308203BD-C4C1-4F6F-A883-1FB98DAE0BE0}" presName="hierChild2" presStyleCnt="0"/>
      <dgm:spPr/>
    </dgm:pt>
    <dgm:pt modelId="{90019579-0E32-41BE-A2FC-11B0F83EFD5A}" type="pres">
      <dgm:prSet presAssocID="{5AD7795C-2E83-4188-9DA5-2F2B4B250CB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C97BE02-A87C-4EFC-829B-FACFD4CAA4BF}" type="pres">
      <dgm:prSet presAssocID="{39A13302-C12D-4159-994A-5304BB8D022B}" presName="hierRoot2" presStyleCnt="0"/>
      <dgm:spPr/>
    </dgm:pt>
    <dgm:pt modelId="{592ADAAF-E990-46DC-8353-9F352AF70DD7}" type="pres">
      <dgm:prSet presAssocID="{39A13302-C12D-4159-994A-5304BB8D022B}" presName="composite2" presStyleCnt="0"/>
      <dgm:spPr/>
    </dgm:pt>
    <dgm:pt modelId="{156F1B6D-7BEB-4381-82AB-F0EDB3121AB1}" type="pres">
      <dgm:prSet presAssocID="{39A13302-C12D-4159-994A-5304BB8D022B}" presName="background2" presStyleLbl="node2" presStyleIdx="0" presStyleCnt="2"/>
      <dgm:spPr/>
    </dgm:pt>
    <dgm:pt modelId="{097A5D6A-5961-4129-BED0-BCCBEB488674}" type="pres">
      <dgm:prSet presAssocID="{39A13302-C12D-4159-994A-5304BB8D022B}" presName="text2" presStyleLbl="fgAcc2" presStyleIdx="0" presStyleCnt="2" custScaleX="140711" custScaleY="163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C5760-28E1-4346-AD5F-D044F9BBFD65}" type="pres">
      <dgm:prSet presAssocID="{39A13302-C12D-4159-994A-5304BB8D022B}" presName="hierChild3" presStyleCnt="0"/>
      <dgm:spPr/>
    </dgm:pt>
    <dgm:pt modelId="{3DD3CEF8-6ADA-4942-8A15-E114C7824201}" type="pres">
      <dgm:prSet presAssocID="{E22CE2B7-9F2E-412E-AC30-D24F9A078C7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9BB3112-0F40-45FB-AF6A-1F207CFC6EBA}" type="pres">
      <dgm:prSet presAssocID="{D00EB037-66E6-4A6A-BC63-F7494F2CCE9F}" presName="hierRoot3" presStyleCnt="0"/>
      <dgm:spPr/>
    </dgm:pt>
    <dgm:pt modelId="{9C22A152-F2EA-486D-A742-0E7F8D23F70D}" type="pres">
      <dgm:prSet presAssocID="{D00EB037-66E6-4A6A-BC63-F7494F2CCE9F}" presName="composite3" presStyleCnt="0"/>
      <dgm:spPr/>
    </dgm:pt>
    <dgm:pt modelId="{F8A6D3C7-3A94-4A09-8DE8-0819E0176762}" type="pres">
      <dgm:prSet presAssocID="{D00EB037-66E6-4A6A-BC63-F7494F2CCE9F}" presName="background3" presStyleLbl="node3" presStyleIdx="0" presStyleCnt="3"/>
      <dgm:spPr/>
    </dgm:pt>
    <dgm:pt modelId="{FE1A2576-5B67-46AD-A0DC-C64A7F499271}" type="pres">
      <dgm:prSet presAssocID="{D00EB037-66E6-4A6A-BC63-F7494F2CCE9F}" presName="text3" presStyleLbl="fgAcc3" presStyleIdx="0" presStyleCnt="3" custScaleY="187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170980-7845-421C-98BB-5D179AB1B3DC}" type="pres">
      <dgm:prSet presAssocID="{D00EB037-66E6-4A6A-BC63-F7494F2CCE9F}" presName="hierChild4" presStyleCnt="0"/>
      <dgm:spPr/>
    </dgm:pt>
    <dgm:pt modelId="{E2F4DC6A-D171-4450-99A7-96A0C2CC1FA2}" type="pres">
      <dgm:prSet presAssocID="{F0C812D4-5F9E-4485-AFB4-55EB50F06ABA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7A2BB09-10C5-4ECE-B45F-942384A3F34F}" type="pres">
      <dgm:prSet presAssocID="{9E9EEC5C-B684-4579-A025-403AD5F17E5D}" presName="hierRoot3" presStyleCnt="0"/>
      <dgm:spPr/>
    </dgm:pt>
    <dgm:pt modelId="{79DE9C43-78BA-4828-8F07-07F7033D86E7}" type="pres">
      <dgm:prSet presAssocID="{9E9EEC5C-B684-4579-A025-403AD5F17E5D}" presName="composite3" presStyleCnt="0"/>
      <dgm:spPr/>
    </dgm:pt>
    <dgm:pt modelId="{92B8844A-3E72-4B0F-9A97-459F328A0DA2}" type="pres">
      <dgm:prSet presAssocID="{9E9EEC5C-B684-4579-A025-403AD5F17E5D}" presName="background3" presStyleLbl="node3" presStyleIdx="1" presStyleCnt="3"/>
      <dgm:spPr/>
    </dgm:pt>
    <dgm:pt modelId="{5EA17641-3252-4DCA-92E5-0E917F57D0F3}" type="pres">
      <dgm:prSet presAssocID="{9E9EEC5C-B684-4579-A025-403AD5F17E5D}" presName="text3" presStyleLbl="fgAcc3" presStyleIdx="1" presStyleCnt="3" custScaleY="1935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E2F6B-1FA2-40D1-9040-F2ADCBB12164}" type="pres">
      <dgm:prSet presAssocID="{9E9EEC5C-B684-4579-A025-403AD5F17E5D}" presName="hierChild4" presStyleCnt="0"/>
      <dgm:spPr/>
    </dgm:pt>
    <dgm:pt modelId="{068C072B-3478-4672-B23C-7A3FF8CB4F09}" type="pres">
      <dgm:prSet presAssocID="{8D46C2A7-BAB9-4032-B787-C718E9D2EC6A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30E1504-A79F-423E-B5EE-1F0408FFCB91}" type="pres">
      <dgm:prSet presAssocID="{6A07CF08-C32C-4FEC-A4A7-C961EE86A48C}" presName="hierRoot3" presStyleCnt="0"/>
      <dgm:spPr/>
    </dgm:pt>
    <dgm:pt modelId="{025B468A-352E-404F-989D-1C41926558DC}" type="pres">
      <dgm:prSet presAssocID="{6A07CF08-C32C-4FEC-A4A7-C961EE86A48C}" presName="composite3" presStyleCnt="0"/>
      <dgm:spPr/>
    </dgm:pt>
    <dgm:pt modelId="{77AD489C-A165-4E7D-AD8F-B3F5FFD14BE7}" type="pres">
      <dgm:prSet presAssocID="{6A07CF08-C32C-4FEC-A4A7-C961EE86A48C}" presName="background3" presStyleLbl="node3" presStyleIdx="2" presStyleCnt="3"/>
      <dgm:spPr/>
    </dgm:pt>
    <dgm:pt modelId="{E33C2C5C-2047-45FE-B9FE-D757F9AD7355}" type="pres">
      <dgm:prSet presAssocID="{6A07CF08-C32C-4FEC-A4A7-C961EE86A48C}" presName="text3" presStyleLbl="fgAcc3" presStyleIdx="2" presStyleCnt="3" custScaleY="197544" custLinFactNeighborX="-2176" custLinFactNeighborY="-90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10859-17C3-46BB-B987-3231EDDB4EBC}" type="pres">
      <dgm:prSet presAssocID="{6A07CF08-C32C-4FEC-A4A7-C961EE86A48C}" presName="hierChild4" presStyleCnt="0"/>
      <dgm:spPr/>
    </dgm:pt>
    <dgm:pt modelId="{AE098545-7236-4846-9A02-54E27B018505}" type="pres">
      <dgm:prSet presAssocID="{AAB0158E-F3D9-4DB2-805B-2DE88D16F00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ABA6E13-C2E1-4DE3-B251-D53A7BCE28F5}" type="pres">
      <dgm:prSet presAssocID="{06D35027-51F3-4164-981F-2DAA5D6AA072}" presName="hierRoot2" presStyleCnt="0"/>
      <dgm:spPr/>
    </dgm:pt>
    <dgm:pt modelId="{D70FE323-DA68-4BEA-8D7E-CAD22602706E}" type="pres">
      <dgm:prSet presAssocID="{06D35027-51F3-4164-981F-2DAA5D6AA072}" presName="composite2" presStyleCnt="0"/>
      <dgm:spPr/>
    </dgm:pt>
    <dgm:pt modelId="{1F2BF07B-15E1-4DE7-8D8B-1C87CD1E13F8}" type="pres">
      <dgm:prSet presAssocID="{06D35027-51F3-4164-981F-2DAA5D6AA072}" presName="background2" presStyleLbl="node2" presStyleIdx="1" presStyleCnt="2"/>
      <dgm:spPr/>
    </dgm:pt>
    <dgm:pt modelId="{C7EC73D3-369F-49EF-A61B-D350DEE288E1}" type="pres">
      <dgm:prSet presAssocID="{06D35027-51F3-4164-981F-2DAA5D6AA072}" presName="text2" presStyleLbl="fgAcc2" presStyleIdx="1" presStyleCnt="2" custScaleX="147421" custScaleY="279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F4C46-9B96-4CBB-8B89-E3AA09D1DB70}" type="pres">
      <dgm:prSet presAssocID="{06D35027-51F3-4164-981F-2DAA5D6AA072}" presName="hierChild3" presStyleCnt="0"/>
      <dgm:spPr/>
    </dgm:pt>
  </dgm:ptLst>
  <dgm:cxnLst>
    <dgm:cxn modelId="{221BBE90-FC5E-41C1-B172-1B0F324ADD76}" type="presOf" srcId="{5AD7795C-2E83-4188-9DA5-2F2B4B250CBD}" destId="{90019579-0E32-41BE-A2FC-11B0F83EFD5A}" srcOrd="0" destOrd="0" presId="urn:microsoft.com/office/officeart/2005/8/layout/hierarchy1"/>
    <dgm:cxn modelId="{85119AA1-6077-4F51-B26B-B4421CF1BD0A}" srcId="{308203BD-C4C1-4F6F-A883-1FB98DAE0BE0}" destId="{39A13302-C12D-4159-994A-5304BB8D022B}" srcOrd="0" destOrd="0" parTransId="{5AD7795C-2E83-4188-9DA5-2F2B4B250CBD}" sibTransId="{40D1B93B-B33E-41D7-A74D-CA78C39AD7E0}"/>
    <dgm:cxn modelId="{C267C487-11D9-4519-9A99-70C0D8EE681E}" type="presOf" srcId="{39A13302-C12D-4159-994A-5304BB8D022B}" destId="{097A5D6A-5961-4129-BED0-BCCBEB488674}" srcOrd="0" destOrd="0" presId="urn:microsoft.com/office/officeart/2005/8/layout/hierarchy1"/>
    <dgm:cxn modelId="{FA45CB8C-90E2-43BF-BF2A-45DE465D1584}" type="presOf" srcId="{8D46C2A7-BAB9-4032-B787-C718E9D2EC6A}" destId="{068C072B-3478-4672-B23C-7A3FF8CB4F09}" srcOrd="0" destOrd="0" presId="urn:microsoft.com/office/officeart/2005/8/layout/hierarchy1"/>
    <dgm:cxn modelId="{A230AC91-1CE6-487B-A7CD-80703113AE89}" type="presOf" srcId="{7D99C369-11E1-42D9-940E-357B6482BFC2}" destId="{68E3C6BF-C3D1-4629-8337-F88FD9A33DDE}" srcOrd="0" destOrd="0" presId="urn:microsoft.com/office/officeart/2005/8/layout/hierarchy1"/>
    <dgm:cxn modelId="{E55CDF7E-039B-4937-A3A3-2E54687B1FA5}" type="presOf" srcId="{308203BD-C4C1-4F6F-A883-1FB98DAE0BE0}" destId="{7BFA0D91-962F-4D59-B521-950F84218824}" srcOrd="0" destOrd="0" presId="urn:microsoft.com/office/officeart/2005/8/layout/hierarchy1"/>
    <dgm:cxn modelId="{D83735CA-5BDE-4EE1-AFFE-59B9CC6219EF}" type="presOf" srcId="{9E9EEC5C-B684-4579-A025-403AD5F17E5D}" destId="{5EA17641-3252-4DCA-92E5-0E917F57D0F3}" srcOrd="0" destOrd="0" presId="urn:microsoft.com/office/officeart/2005/8/layout/hierarchy1"/>
    <dgm:cxn modelId="{01329B16-06FF-4348-BB97-60A6C859BE1D}" type="presOf" srcId="{F0C812D4-5F9E-4485-AFB4-55EB50F06ABA}" destId="{E2F4DC6A-D171-4450-99A7-96A0C2CC1FA2}" srcOrd="0" destOrd="0" presId="urn:microsoft.com/office/officeart/2005/8/layout/hierarchy1"/>
    <dgm:cxn modelId="{429375F3-3B28-47D1-9699-34DAAAF51344}" type="presOf" srcId="{D00EB037-66E6-4A6A-BC63-F7494F2CCE9F}" destId="{FE1A2576-5B67-46AD-A0DC-C64A7F499271}" srcOrd="0" destOrd="0" presId="urn:microsoft.com/office/officeart/2005/8/layout/hierarchy1"/>
    <dgm:cxn modelId="{A96A8A6E-2189-49FD-92E7-104053B47147}" type="presOf" srcId="{06D35027-51F3-4164-981F-2DAA5D6AA072}" destId="{C7EC73D3-369F-49EF-A61B-D350DEE288E1}" srcOrd="0" destOrd="0" presId="urn:microsoft.com/office/officeart/2005/8/layout/hierarchy1"/>
    <dgm:cxn modelId="{BBBE4E03-3EC1-4B58-8743-F2D866DD38F5}" srcId="{7D99C369-11E1-42D9-940E-357B6482BFC2}" destId="{308203BD-C4C1-4F6F-A883-1FB98DAE0BE0}" srcOrd="0" destOrd="0" parTransId="{1908FD6E-1D05-4CF0-A02A-1E8FAA1E1A2E}" sibTransId="{2826CB07-8627-4C81-826D-E1E4DFA33AB0}"/>
    <dgm:cxn modelId="{52AD91E6-63D8-49E5-9414-74A7FFB831CC}" type="presOf" srcId="{E22CE2B7-9F2E-412E-AC30-D24F9A078C76}" destId="{3DD3CEF8-6ADA-4942-8A15-E114C7824201}" srcOrd="0" destOrd="0" presId="urn:microsoft.com/office/officeart/2005/8/layout/hierarchy1"/>
    <dgm:cxn modelId="{EB9631E0-4361-424C-83E8-190FF0D3D3FB}" srcId="{308203BD-C4C1-4F6F-A883-1FB98DAE0BE0}" destId="{06D35027-51F3-4164-981F-2DAA5D6AA072}" srcOrd="1" destOrd="0" parTransId="{AAB0158E-F3D9-4DB2-805B-2DE88D16F006}" sibTransId="{FB78C119-C792-43F1-9F49-7297A9EB0767}"/>
    <dgm:cxn modelId="{5D62380E-8CC0-473D-9E66-697A454F4288}" type="presOf" srcId="{AAB0158E-F3D9-4DB2-805B-2DE88D16F006}" destId="{AE098545-7236-4846-9A02-54E27B018505}" srcOrd="0" destOrd="0" presId="urn:microsoft.com/office/officeart/2005/8/layout/hierarchy1"/>
    <dgm:cxn modelId="{B5528F01-C38A-4A41-8AC4-6BE1413FE6E8}" type="presOf" srcId="{6A07CF08-C32C-4FEC-A4A7-C961EE86A48C}" destId="{E33C2C5C-2047-45FE-B9FE-D757F9AD7355}" srcOrd="0" destOrd="0" presId="urn:microsoft.com/office/officeart/2005/8/layout/hierarchy1"/>
    <dgm:cxn modelId="{62F8AC04-6555-4101-A0D9-40D79BF1B980}" srcId="{39A13302-C12D-4159-994A-5304BB8D022B}" destId="{9E9EEC5C-B684-4579-A025-403AD5F17E5D}" srcOrd="1" destOrd="0" parTransId="{F0C812D4-5F9E-4485-AFB4-55EB50F06ABA}" sibTransId="{C90D0028-3CAA-43ED-B540-C6BF89C34FE0}"/>
    <dgm:cxn modelId="{C2EFEF56-667C-42BC-BA85-DB894E076E1E}" srcId="{39A13302-C12D-4159-994A-5304BB8D022B}" destId="{D00EB037-66E6-4A6A-BC63-F7494F2CCE9F}" srcOrd="0" destOrd="0" parTransId="{E22CE2B7-9F2E-412E-AC30-D24F9A078C76}" sibTransId="{3069E31F-5A9B-403D-A729-F00320FF9A71}"/>
    <dgm:cxn modelId="{7852C627-66FC-4560-B13F-C4FC90A6646E}" srcId="{39A13302-C12D-4159-994A-5304BB8D022B}" destId="{6A07CF08-C32C-4FEC-A4A7-C961EE86A48C}" srcOrd="2" destOrd="0" parTransId="{8D46C2A7-BAB9-4032-B787-C718E9D2EC6A}" sibTransId="{B689CCB7-9D9D-418B-BB1B-0F085EE84D98}"/>
    <dgm:cxn modelId="{1A6F44AE-996D-4A83-9BAE-777DC8A31A16}" type="presParOf" srcId="{68E3C6BF-C3D1-4629-8337-F88FD9A33DDE}" destId="{365F18A8-7D2B-4389-9D4F-1553417EE991}" srcOrd="0" destOrd="0" presId="urn:microsoft.com/office/officeart/2005/8/layout/hierarchy1"/>
    <dgm:cxn modelId="{07177747-578B-4979-95D4-22E58C86666B}" type="presParOf" srcId="{365F18A8-7D2B-4389-9D4F-1553417EE991}" destId="{F53F12C3-3FF0-4599-84CC-6122EF998F5A}" srcOrd="0" destOrd="0" presId="urn:microsoft.com/office/officeart/2005/8/layout/hierarchy1"/>
    <dgm:cxn modelId="{2D6D25E8-17CB-47D6-A96C-06CBAF4C897F}" type="presParOf" srcId="{F53F12C3-3FF0-4599-84CC-6122EF998F5A}" destId="{79F78018-4EAF-453B-9A94-F5E5B42101E0}" srcOrd="0" destOrd="0" presId="urn:microsoft.com/office/officeart/2005/8/layout/hierarchy1"/>
    <dgm:cxn modelId="{FC916A70-AD8D-41BC-8DE6-C44A7A33CF25}" type="presParOf" srcId="{F53F12C3-3FF0-4599-84CC-6122EF998F5A}" destId="{7BFA0D91-962F-4D59-B521-950F84218824}" srcOrd="1" destOrd="0" presId="urn:microsoft.com/office/officeart/2005/8/layout/hierarchy1"/>
    <dgm:cxn modelId="{667B3ACA-B690-4546-B9CC-B9B65844BF87}" type="presParOf" srcId="{365F18A8-7D2B-4389-9D4F-1553417EE991}" destId="{3127E5AF-BF03-40C0-B0EB-228B59372520}" srcOrd="1" destOrd="0" presId="urn:microsoft.com/office/officeart/2005/8/layout/hierarchy1"/>
    <dgm:cxn modelId="{FD9CC2A5-EA52-4CE7-A55F-956811ECC934}" type="presParOf" srcId="{3127E5AF-BF03-40C0-B0EB-228B59372520}" destId="{90019579-0E32-41BE-A2FC-11B0F83EFD5A}" srcOrd="0" destOrd="0" presId="urn:microsoft.com/office/officeart/2005/8/layout/hierarchy1"/>
    <dgm:cxn modelId="{67344AFE-8566-4CF2-A9A8-29B5EDF7262F}" type="presParOf" srcId="{3127E5AF-BF03-40C0-B0EB-228B59372520}" destId="{8C97BE02-A87C-4EFC-829B-FACFD4CAA4BF}" srcOrd="1" destOrd="0" presId="urn:microsoft.com/office/officeart/2005/8/layout/hierarchy1"/>
    <dgm:cxn modelId="{A7D990FE-BBA1-49DB-9D6B-90CCF85B6A9F}" type="presParOf" srcId="{8C97BE02-A87C-4EFC-829B-FACFD4CAA4BF}" destId="{592ADAAF-E990-46DC-8353-9F352AF70DD7}" srcOrd="0" destOrd="0" presId="urn:microsoft.com/office/officeart/2005/8/layout/hierarchy1"/>
    <dgm:cxn modelId="{AE588E3D-64E1-4978-93A6-7205C06FCA10}" type="presParOf" srcId="{592ADAAF-E990-46DC-8353-9F352AF70DD7}" destId="{156F1B6D-7BEB-4381-82AB-F0EDB3121AB1}" srcOrd="0" destOrd="0" presId="urn:microsoft.com/office/officeart/2005/8/layout/hierarchy1"/>
    <dgm:cxn modelId="{15B135A6-E800-4231-8AE5-21A4DB00FB4E}" type="presParOf" srcId="{592ADAAF-E990-46DC-8353-9F352AF70DD7}" destId="{097A5D6A-5961-4129-BED0-BCCBEB488674}" srcOrd="1" destOrd="0" presId="urn:microsoft.com/office/officeart/2005/8/layout/hierarchy1"/>
    <dgm:cxn modelId="{C07C5C5B-87B3-4D24-BDBB-3F791EBADE98}" type="presParOf" srcId="{8C97BE02-A87C-4EFC-829B-FACFD4CAA4BF}" destId="{09CC5760-28E1-4346-AD5F-D044F9BBFD65}" srcOrd="1" destOrd="0" presId="urn:microsoft.com/office/officeart/2005/8/layout/hierarchy1"/>
    <dgm:cxn modelId="{816E23B5-1A24-43B4-8D5A-6D769266CACE}" type="presParOf" srcId="{09CC5760-28E1-4346-AD5F-D044F9BBFD65}" destId="{3DD3CEF8-6ADA-4942-8A15-E114C7824201}" srcOrd="0" destOrd="0" presId="urn:microsoft.com/office/officeart/2005/8/layout/hierarchy1"/>
    <dgm:cxn modelId="{24DA8569-BCA5-49CE-B7D6-E539D3B01724}" type="presParOf" srcId="{09CC5760-28E1-4346-AD5F-D044F9BBFD65}" destId="{E9BB3112-0F40-45FB-AF6A-1F207CFC6EBA}" srcOrd="1" destOrd="0" presId="urn:microsoft.com/office/officeart/2005/8/layout/hierarchy1"/>
    <dgm:cxn modelId="{1239F0FB-357E-488D-A357-EB2FC8AD3B57}" type="presParOf" srcId="{E9BB3112-0F40-45FB-AF6A-1F207CFC6EBA}" destId="{9C22A152-F2EA-486D-A742-0E7F8D23F70D}" srcOrd="0" destOrd="0" presId="urn:microsoft.com/office/officeart/2005/8/layout/hierarchy1"/>
    <dgm:cxn modelId="{BC3C3B73-4530-414C-B420-5F7025B9D506}" type="presParOf" srcId="{9C22A152-F2EA-486D-A742-0E7F8D23F70D}" destId="{F8A6D3C7-3A94-4A09-8DE8-0819E0176762}" srcOrd="0" destOrd="0" presId="urn:microsoft.com/office/officeart/2005/8/layout/hierarchy1"/>
    <dgm:cxn modelId="{A66CE5FD-FB5B-46BA-8446-2BC8774CD551}" type="presParOf" srcId="{9C22A152-F2EA-486D-A742-0E7F8D23F70D}" destId="{FE1A2576-5B67-46AD-A0DC-C64A7F499271}" srcOrd="1" destOrd="0" presId="urn:microsoft.com/office/officeart/2005/8/layout/hierarchy1"/>
    <dgm:cxn modelId="{8DB1B242-8F9F-41B0-B2AA-13BF09BB894D}" type="presParOf" srcId="{E9BB3112-0F40-45FB-AF6A-1F207CFC6EBA}" destId="{11170980-7845-421C-98BB-5D179AB1B3DC}" srcOrd="1" destOrd="0" presId="urn:microsoft.com/office/officeart/2005/8/layout/hierarchy1"/>
    <dgm:cxn modelId="{EC8A210A-1375-4457-80E0-24FDF87E07DB}" type="presParOf" srcId="{09CC5760-28E1-4346-AD5F-D044F9BBFD65}" destId="{E2F4DC6A-D171-4450-99A7-96A0C2CC1FA2}" srcOrd="2" destOrd="0" presId="urn:microsoft.com/office/officeart/2005/8/layout/hierarchy1"/>
    <dgm:cxn modelId="{815992C9-8DE3-492E-B9B4-C8AF135B0377}" type="presParOf" srcId="{09CC5760-28E1-4346-AD5F-D044F9BBFD65}" destId="{07A2BB09-10C5-4ECE-B45F-942384A3F34F}" srcOrd="3" destOrd="0" presId="urn:microsoft.com/office/officeart/2005/8/layout/hierarchy1"/>
    <dgm:cxn modelId="{B80094D8-1659-41DD-A2A4-CDA3D0BD324A}" type="presParOf" srcId="{07A2BB09-10C5-4ECE-B45F-942384A3F34F}" destId="{79DE9C43-78BA-4828-8F07-07F7033D86E7}" srcOrd="0" destOrd="0" presId="urn:microsoft.com/office/officeart/2005/8/layout/hierarchy1"/>
    <dgm:cxn modelId="{54B08898-EF6A-4E9F-97CC-DA066907EFBE}" type="presParOf" srcId="{79DE9C43-78BA-4828-8F07-07F7033D86E7}" destId="{92B8844A-3E72-4B0F-9A97-459F328A0DA2}" srcOrd="0" destOrd="0" presId="urn:microsoft.com/office/officeart/2005/8/layout/hierarchy1"/>
    <dgm:cxn modelId="{5F2A3B1E-C632-48B8-9961-5943371F91E2}" type="presParOf" srcId="{79DE9C43-78BA-4828-8F07-07F7033D86E7}" destId="{5EA17641-3252-4DCA-92E5-0E917F57D0F3}" srcOrd="1" destOrd="0" presId="urn:microsoft.com/office/officeart/2005/8/layout/hierarchy1"/>
    <dgm:cxn modelId="{10DF4C87-CBF6-408A-86C8-089EB66FC538}" type="presParOf" srcId="{07A2BB09-10C5-4ECE-B45F-942384A3F34F}" destId="{851E2F6B-1FA2-40D1-9040-F2ADCBB12164}" srcOrd="1" destOrd="0" presId="urn:microsoft.com/office/officeart/2005/8/layout/hierarchy1"/>
    <dgm:cxn modelId="{FF4DF349-C218-4A0F-88EF-322C144B8225}" type="presParOf" srcId="{09CC5760-28E1-4346-AD5F-D044F9BBFD65}" destId="{068C072B-3478-4672-B23C-7A3FF8CB4F09}" srcOrd="4" destOrd="0" presId="urn:microsoft.com/office/officeart/2005/8/layout/hierarchy1"/>
    <dgm:cxn modelId="{A0C2DB2A-92E7-4125-8FA8-4EE8B4815A04}" type="presParOf" srcId="{09CC5760-28E1-4346-AD5F-D044F9BBFD65}" destId="{030E1504-A79F-423E-B5EE-1F0408FFCB91}" srcOrd="5" destOrd="0" presId="urn:microsoft.com/office/officeart/2005/8/layout/hierarchy1"/>
    <dgm:cxn modelId="{A9DD2A3D-1D2B-4E41-AFC7-D830CBAD89BE}" type="presParOf" srcId="{030E1504-A79F-423E-B5EE-1F0408FFCB91}" destId="{025B468A-352E-404F-989D-1C41926558DC}" srcOrd="0" destOrd="0" presId="urn:microsoft.com/office/officeart/2005/8/layout/hierarchy1"/>
    <dgm:cxn modelId="{89D3BF5E-87D7-4C94-9321-02BAD17DE847}" type="presParOf" srcId="{025B468A-352E-404F-989D-1C41926558DC}" destId="{77AD489C-A165-4E7D-AD8F-B3F5FFD14BE7}" srcOrd="0" destOrd="0" presId="urn:microsoft.com/office/officeart/2005/8/layout/hierarchy1"/>
    <dgm:cxn modelId="{9B391DDA-47DA-4E1B-9032-683C7D9A7BBB}" type="presParOf" srcId="{025B468A-352E-404F-989D-1C41926558DC}" destId="{E33C2C5C-2047-45FE-B9FE-D757F9AD7355}" srcOrd="1" destOrd="0" presId="urn:microsoft.com/office/officeart/2005/8/layout/hierarchy1"/>
    <dgm:cxn modelId="{0F963F9D-ACDE-4BD9-9037-5818DFCDEBD8}" type="presParOf" srcId="{030E1504-A79F-423E-B5EE-1F0408FFCB91}" destId="{5CF10859-17C3-46BB-B987-3231EDDB4EBC}" srcOrd="1" destOrd="0" presId="urn:microsoft.com/office/officeart/2005/8/layout/hierarchy1"/>
    <dgm:cxn modelId="{CBA7161E-6632-402E-904C-0E2EA284CBD4}" type="presParOf" srcId="{3127E5AF-BF03-40C0-B0EB-228B59372520}" destId="{AE098545-7236-4846-9A02-54E27B018505}" srcOrd="2" destOrd="0" presId="urn:microsoft.com/office/officeart/2005/8/layout/hierarchy1"/>
    <dgm:cxn modelId="{A3F47D16-43AB-45EC-A1C3-031754824281}" type="presParOf" srcId="{3127E5AF-BF03-40C0-B0EB-228B59372520}" destId="{9ABA6E13-C2E1-4DE3-B251-D53A7BCE28F5}" srcOrd="3" destOrd="0" presId="urn:microsoft.com/office/officeart/2005/8/layout/hierarchy1"/>
    <dgm:cxn modelId="{39A8D68B-1082-46A3-9A16-0EF12B93F5A1}" type="presParOf" srcId="{9ABA6E13-C2E1-4DE3-B251-D53A7BCE28F5}" destId="{D70FE323-DA68-4BEA-8D7E-CAD22602706E}" srcOrd="0" destOrd="0" presId="urn:microsoft.com/office/officeart/2005/8/layout/hierarchy1"/>
    <dgm:cxn modelId="{862CC55B-ECDE-4E33-9660-E1CA8F68E000}" type="presParOf" srcId="{D70FE323-DA68-4BEA-8D7E-CAD22602706E}" destId="{1F2BF07B-15E1-4DE7-8D8B-1C87CD1E13F8}" srcOrd="0" destOrd="0" presId="urn:microsoft.com/office/officeart/2005/8/layout/hierarchy1"/>
    <dgm:cxn modelId="{91512078-0601-4C28-AF32-FBDC5A84E06F}" type="presParOf" srcId="{D70FE323-DA68-4BEA-8D7E-CAD22602706E}" destId="{C7EC73D3-369F-49EF-A61B-D350DEE288E1}" srcOrd="1" destOrd="0" presId="urn:microsoft.com/office/officeart/2005/8/layout/hierarchy1"/>
    <dgm:cxn modelId="{012397DA-967A-43AF-BEED-2FFED8A03670}" type="presParOf" srcId="{9ABA6E13-C2E1-4DE3-B251-D53A7BCE28F5}" destId="{075F4C46-9B96-4CBB-8B89-E3AA09D1DB70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098545-7236-4846-9A02-54E27B018505}">
      <dsp:nvSpPr>
        <dsp:cNvPr id="0" name=""/>
        <dsp:cNvSpPr/>
      </dsp:nvSpPr>
      <dsp:spPr>
        <a:xfrm>
          <a:off x="4776987" y="2149106"/>
          <a:ext cx="1839957" cy="499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20"/>
              </a:lnTo>
              <a:lnTo>
                <a:pt x="1839957" y="367220"/>
              </a:lnTo>
              <a:lnTo>
                <a:pt x="1839957" y="4998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C072B-3478-4672-B23C-7A3FF8CB4F09}">
      <dsp:nvSpPr>
        <dsp:cNvPr id="0" name=""/>
        <dsp:cNvSpPr/>
      </dsp:nvSpPr>
      <dsp:spPr>
        <a:xfrm>
          <a:off x="2778171" y="4136933"/>
          <a:ext cx="1718522" cy="333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39"/>
              </a:lnTo>
              <a:lnTo>
                <a:pt x="1718522" y="201239"/>
              </a:lnTo>
              <a:lnTo>
                <a:pt x="1718522" y="33385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4DC6A-D171-4450-99A7-96A0C2CC1FA2}">
      <dsp:nvSpPr>
        <dsp:cNvPr id="0" name=""/>
        <dsp:cNvSpPr/>
      </dsp:nvSpPr>
      <dsp:spPr>
        <a:xfrm>
          <a:off x="2732451" y="4136933"/>
          <a:ext cx="91440" cy="416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3CEF8-6ADA-4942-8A15-E114C7824201}">
      <dsp:nvSpPr>
        <dsp:cNvPr id="0" name=""/>
        <dsp:cNvSpPr/>
      </dsp:nvSpPr>
      <dsp:spPr>
        <a:xfrm>
          <a:off x="1028498" y="4136933"/>
          <a:ext cx="1749672" cy="416342"/>
        </a:xfrm>
        <a:custGeom>
          <a:avLst/>
          <a:gdLst/>
          <a:ahLst/>
          <a:cxnLst/>
          <a:rect l="0" t="0" r="0" b="0"/>
          <a:pathLst>
            <a:path>
              <a:moveTo>
                <a:pt x="1749672" y="0"/>
              </a:moveTo>
              <a:lnTo>
                <a:pt x="1749672" y="283725"/>
              </a:lnTo>
              <a:lnTo>
                <a:pt x="0" y="283725"/>
              </a:lnTo>
              <a:lnTo>
                <a:pt x="0" y="4163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19579-0E32-41BE-A2FC-11B0F83EFD5A}">
      <dsp:nvSpPr>
        <dsp:cNvPr id="0" name=""/>
        <dsp:cNvSpPr/>
      </dsp:nvSpPr>
      <dsp:spPr>
        <a:xfrm>
          <a:off x="2778171" y="2149106"/>
          <a:ext cx="1998816" cy="499837"/>
        </a:xfrm>
        <a:custGeom>
          <a:avLst/>
          <a:gdLst/>
          <a:ahLst/>
          <a:cxnLst/>
          <a:rect l="0" t="0" r="0" b="0"/>
          <a:pathLst>
            <a:path>
              <a:moveTo>
                <a:pt x="1998816" y="0"/>
              </a:moveTo>
              <a:lnTo>
                <a:pt x="1998816" y="367220"/>
              </a:lnTo>
              <a:lnTo>
                <a:pt x="0" y="367220"/>
              </a:lnTo>
              <a:lnTo>
                <a:pt x="0" y="4998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78018-4EAF-453B-9A94-F5E5B42101E0}">
      <dsp:nvSpPr>
        <dsp:cNvPr id="0" name=""/>
        <dsp:cNvSpPr/>
      </dsp:nvSpPr>
      <dsp:spPr>
        <a:xfrm>
          <a:off x="3582938" y="-82764"/>
          <a:ext cx="2388098" cy="2231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A0D91-962F-4D59-B521-950F84218824}">
      <dsp:nvSpPr>
        <dsp:cNvPr id="0" name=""/>
        <dsp:cNvSpPr/>
      </dsp:nvSpPr>
      <dsp:spPr>
        <a:xfrm>
          <a:off x="3741999" y="68343"/>
          <a:ext cx="2388098" cy="2231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نسبة التجفاف =(الوزن قبل المرض – الوزن بالمرض)/الوزن قبل المرض*100%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أو بالتقييم السريري</a:t>
          </a:r>
          <a:endParaRPr lang="en-US" sz="1800" kern="1200" dirty="0"/>
        </a:p>
      </dsp:txBody>
      <dsp:txXfrm>
        <a:off x="3741999" y="68343"/>
        <a:ext cx="2388098" cy="2231870"/>
      </dsp:txXfrm>
    </dsp:sp>
    <dsp:sp modelId="{156F1B6D-7BEB-4381-82AB-F0EDB3121AB1}">
      <dsp:nvSpPr>
        <dsp:cNvPr id="0" name=""/>
        <dsp:cNvSpPr/>
      </dsp:nvSpPr>
      <dsp:spPr>
        <a:xfrm>
          <a:off x="1770996" y="2648943"/>
          <a:ext cx="2014349" cy="1487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A5D6A-5961-4129-BED0-BCCBEB488674}">
      <dsp:nvSpPr>
        <dsp:cNvPr id="0" name=""/>
        <dsp:cNvSpPr/>
      </dsp:nvSpPr>
      <dsp:spPr>
        <a:xfrm>
          <a:off x="1930057" y="2800052"/>
          <a:ext cx="2014349" cy="1487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بالتجفاف الشديد ابدأ ببلعة سائل سوي التوتر حتى استقرار العلامات الحيوية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ثم مرحلة الإعاضة = تعويض الضائع +الصيانة + الضياع المستمر</a:t>
          </a:r>
          <a:endParaRPr lang="en-US" sz="1400" kern="1200" dirty="0"/>
        </a:p>
      </dsp:txBody>
      <dsp:txXfrm>
        <a:off x="1930057" y="2800052"/>
        <a:ext cx="2014349" cy="1487989"/>
      </dsp:txXfrm>
    </dsp:sp>
    <dsp:sp modelId="{F8A6D3C7-3A94-4A09-8DE8-0819E0176762}">
      <dsp:nvSpPr>
        <dsp:cNvPr id="0" name=""/>
        <dsp:cNvSpPr/>
      </dsp:nvSpPr>
      <dsp:spPr>
        <a:xfrm>
          <a:off x="312723" y="4553276"/>
          <a:ext cx="1431550" cy="17020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A2576-5B67-46AD-A0DC-C64A7F499271}">
      <dsp:nvSpPr>
        <dsp:cNvPr id="0" name=""/>
        <dsp:cNvSpPr/>
      </dsp:nvSpPr>
      <dsp:spPr>
        <a:xfrm>
          <a:off x="471784" y="4704384"/>
          <a:ext cx="1431550" cy="1702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التجفاف مفرط التوتر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1.25-1.5 الحاجة اليومية + الضياع المستمر حسب حدوثه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مع مراقبة الصوديوم و تعديل السوائل حسبه</a:t>
          </a:r>
          <a:endParaRPr lang="en-US" sz="1400" kern="1200" dirty="0"/>
        </a:p>
      </dsp:txBody>
      <dsp:txXfrm>
        <a:off x="471784" y="4704384"/>
        <a:ext cx="1431550" cy="1702040"/>
      </dsp:txXfrm>
    </dsp:sp>
    <dsp:sp modelId="{92B8844A-3E72-4B0F-9A97-459F328A0DA2}">
      <dsp:nvSpPr>
        <dsp:cNvPr id="0" name=""/>
        <dsp:cNvSpPr/>
      </dsp:nvSpPr>
      <dsp:spPr>
        <a:xfrm>
          <a:off x="2062395" y="4553276"/>
          <a:ext cx="1431550" cy="17591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17641-3252-4DCA-92E5-0E917F57D0F3}">
      <dsp:nvSpPr>
        <dsp:cNvPr id="0" name=""/>
        <dsp:cNvSpPr/>
      </dsp:nvSpPr>
      <dsp:spPr>
        <a:xfrm>
          <a:off x="2221457" y="4704384"/>
          <a:ext cx="1431550" cy="1759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التجفاف ناقص التوتر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D51/2 NS+20 KCL +</a:t>
          </a:r>
          <a:r>
            <a:rPr lang="ar-SA" sz="1400" kern="1200" dirty="0" smtClean="0"/>
            <a:t>الضياع المستمر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مع مراقبة الصوديوم  و تعديل السوائل حسبه</a:t>
          </a:r>
          <a:endParaRPr lang="en-US" sz="1400" kern="1200" dirty="0"/>
        </a:p>
      </dsp:txBody>
      <dsp:txXfrm>
        <a:off x="2221457" y="4704384"/>
        <a:ext cx="1431550" cy="1759136"/>
      </dsp:txXfrm>
    </dsp:sp>
    <dsp:sp modelId="{77AD489C-A165-4E7D-AD8F-B3F5FFD14BE7}">
      <dsp:nvSpPr>
        <dsp:cNvPr id="0" name=""/>
        <dsp:cNvSpPr/>
      </dsp:nvSpPr>
      <dsp:spPr>
        <a:xfrm>
          <a:off x="3780918" y="4470790"/>
          <a:ext cx="1431550" cy="17957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C2C5C-2047-45FE-B9FE-D757F9AD7355}">
      <dsp:nvSpPr>
        <dsp:cNvPr id="0" name=""/>
        <dsp:cNvSpPr/>
      </dsp:nvSpPr>
      <dsp:spPr>
        <a:xfrm>
          <a:off x="3939979" y="4621898"/>
          <a:ext cx="1431550" cy="1795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التجفاف سوي التوتر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D5 1/2 NS +20KCL+</a:t>
          </a:r>
          <a:endParaRPr lang="ar-SA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الضياع المستمر</a:t>
          </a:r>
          <a:endParaRPr lang="en-US" sz="1400" kern="1200" dirty="0"/>
        </a:p>
      </dsp:txBody>
      <dsp:txXfrm>
        <a:off x="3939979" y="4621898"/>
        <a:ext cx="1431550" cy="1795743"/>
      </dsp:txXfrm>
    </dsp:sp>
    <dsp:sp modelId="{1F2BF07B-15E1-4DE7-8D8B-1C87CD1E13F8}">
      <dsp:nvSpPr>
        <dsp:cNvPr id="0" name=""/>
        <dsp:cNvSpPr/>
      </dsp:nvSpPr>
      <dsp:spPr>
        <a:xfrm>
          <a:off x="5561741" y="2648943"/>
          <a:ext cx="2110406" cy="25422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C73D3-369F-49EF-A61B-D350DEE288E1}">
      <dsp:nvSpPr>
        <dsp:cNvPr id="0" name=""/>
        <dsp:cNvSpPr/>
      </dsp:nvSpPr>
      <dsp:spPr>
        <a:xfrm>
          <a:off x="5720802" y="2800052"/>
          <a:ext cx="2110406" cy="2542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الإماهة الفموية بالتجفاف الخفيف 50مل/كغ/4سا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 – المتوسط 100مل/كغ/4سا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+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 الضياع المستمر10مل/كغ لكل اسهال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+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الصيانة  باستمرار الإرضاع  و التغذية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بوجود الإقياء 5-10مل /5-10 دقيقة</a:t>
          </a:r>
          <a:endParaRPr lang="en-US" sz="1400" kern="1200" dirty="0"/>
        </a:p>
      </dsp:txBody>
      <dsp:txXfrm>
        <a:off x="5720802" y="2800052"/>
        <a:ext cx="2110406" cy="2542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0.55764</cdr:x>
      <cdr:y>0.37705</cdr:y>
    </cdr:from>
    <cdr:to>
      <cdr:x>0.75871</cdr:x>
      <cdr:y>0.62295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792" y="1643059"/>
          <a:ext cx="1071570" cy="1071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ICF</a:t>
          </a:r>
        </a:p>
        <a:p xmlns:a="http://schemas.openxmlformats.org/drawingml/2006/main">
          <a:r>
            <a:rPr lang="en-US" sz="1600" dirty="0" smtClean="0"/>
            <a:t>30-40%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0.51742</cdr:x>
      <cdr:y>0.42623</cdr:y>
    </cdr:from>
    <cdr:to>
      <cdr:x>0.7319</cdr:x>
      <cdr:y>0.67213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7478" y="1857373"/>
          <a:ext cx="1143008" cy="1071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0.11528</cdr:x>
      <cdr:y>0.34426</cdr:y>
    </cdr:from>
    <cdr:to>
      <cdr:x>0.38337</cdr:x>
      <cdr:y>0.5082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4338" y="1500183"/>
          <a:ext cx="142876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INTERSTITIAL</a:t>
          </a:r>
        </a:p>
        <a:p xmlns:a="http://schemas.openxmlformats.org/drawingml/2006/main">
          <a:r>
            <a:rPr lang="en-US" dirty="0" smtClean="0"/>
            <a:t>15%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0.32976</cdr:x>
      <cdr:y>0.16393</cdr:y>
    </cdr:from>
    <cdr:to>
      <cdr:x>0.51742</cdr:x>
      <cdr:y>0.29508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7346" y="714365"/>
          <a:ext cx="100013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PLASMA</a:t>
          </a:r>
        </a:p>
        <a:p xmlns:a="http://schemas.openxmlformats.org/drawingml/2006/main">
          <a:r>
            <a:rPr lang="en-US" dirty="0" smtClean="0"/>
            <a:t>     5%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6E10F-1A28-4E21-A194-E5070131E070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434D1-905A-4653-A822-896EE153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434D1-905A-4653-A822-896EE153F9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93CEEA-7080-4E8C-9295-734005E0F91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00DDE9-73A2-4448-A14F-6189005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928670"/>
            <a:ext cx="60945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brightRoom" dir="t"/>
            </a:scene3d>
            <a:sp3d contourW="6350" prstMaterial="plastic">
              <a:bevelT w="20320" h="20320" prst="angle"/>
              <a:bevelB w="82550" h="38100" prst="coolSlan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1"/>
                  <a:tileRect/>
                </a:gradFill>
                <a:effectLst>
                  <a:outerShdw blurRad="19685" dist="12700" dir="5400000" algn="tl" rotWithShape="0">
                    <a:srgbClr val="FFFF0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بسم</a:t>
            </a:r>
            <a:r>
              <a:rPr lang="ar-SA" sz="5400" b="1" cap="all" spc="0" dirty="0" smtClean="0">
                <a:ln/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1"/>
                  <a:tileRect/>
                </a:gra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الله الرحمن الرحيم</a:t>
            </a:r>
            <a:endParaRPr lang="en-US" sz="5400" b="1" cap="all" spc="0" dirty="0">
              <a:ln/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700000" scaled="1"/>
                <a:tileRect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901014" cy="5902472"/>
          </a:xfrm>
        </p:spPr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SA" dirty="0" smtClean="0"/>
              <a:t>يجب السؤال عن نوع التغذية و السوائل المعطاة</a:t>
            </a:r>
          </a:p>
          <a:p>
            <a:pPr algn="r" rtl="1"/>
            <a:r>
              <a:rPr lang="ar-SA" dirty="0" smtClean="0"/>
              <a:t>عدد الحفاضات المبللة (مقارنة مع الطبيعي)</a:t>
            </a:r>
          </a:p>
          <a:p>
            <a:pPr algn="r" rtl="1"/>
            <a:r>
              <a:rPr lang="ar-SA" dirty="0" smtClean="0"/>
              <a:t>الأدوية</a:t>
            </a:r>
          </a:p>
          <a:p>
            <a:pPr algn="r" rtl="1"/>
            <a:r>
              <a:rPr lang="ar-SA" dirty="0" smtClean="0"/>
              <a:t>فقدان السوائل (اسهال- إقياء – شح أو انعدام بول )</a:t>
            </a:r>
          </a:p>
          <a:p>
            <a:pPr algn="r" rtl="1"/>
            <a:r>
              <a:rPr lang="ar-SA" dirty="0" smtClean="0"/>
              <a:t>تسممات محتملة</a:t>
            </a:r>
          </a:p>
          <a:p>
            <a:pPr algn="r" rtl="1"/>
            <a:r>
              <a:rPr lang="ar-SA" dirty="0" smtClean="0"/>
              <a:t>التعرض للحرارة</a:t>
            </a:r>
          </a:p>
          <a:p>
            <a:pPr algn="r" rtl="1"/>
            <a:r>
              <a:rPr lang="ar-SA" dirty="0" smtClean="0"/>
              <a:t>الحالة العامة و الحيوية</a:t>
            </a:r>
          </a:p>
          <a:p>
            <a:pPr algn="r" rtl="1"/>
            <a:endParaRPr lang="ar-SA" dirty="0" smtClean="0"/>
          </a:p>
          <a:p>
            <a:pPr algn="r" rtl="1">
              <a:buBlip>
                <a:blip r:embed="rId2"/>
              </a:buBlip>
            </a:pPr>
            <a:r>
              <a:rPr lang="ar-SA" dirty="0" smtClean="0"/>
              <a:t>الرضيع الذي لم يبلل حفاضه خلال 8 ساعات يعتبر متجففاً</a:t>
            </a:r>
          </a:p>
          <a:p>
            <a:pPr algn="r" rtl="1">
              <a:buBlip>
                <a:blip r:embed="rId2"/>
              </a:buBlip>
            </a:pPr>
            <a:r>
              <a:rPr lang="ar-SA" dirty="0" smtClean="0"/>
              <a:t>انخفاض الضغط الشرياني يدل أن تروية الأعضاء الحيوية غير كافية و يجب إعادة تقييم المريض بشكل مستمر أثناء العلاج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511156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سريرياً: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714356"/>
          <a:ext cx="81153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/>
                <a:gridCol w="2028825"/>
                <a:gridCol w="2028825"/>
                <a:gridCol w="202882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بالأطفال الأكبر</a:t>
                      </a:r>
                    </a:p>
                    <a:p>
                      <a:pPr algn="ctr" rtl="1"/>
                      <a:r>
                        <a:rPr lang="ar-SA" dirty="0" smtClean="0"/>
                        <a:t>بالرضع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3%</a:t>
                      </a:r>
                    </a:p>
                    <a:p>
                      <a:pPr algn="ctr"/>
                      <a:r>
                        <a:rPr lang="ar-SA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6%</a:t>
                      </a:r>
                    </a:p>
                    <a:p>
                      <a:pPr algn="ctr"/>
                      <a:r>
                        <a:rPr lang="ar-SA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9%</a:t>
                      </a:r>
                    </a:p>
                    <a:p>
                      <a:pPr algn="ctr"/>
                      <a:r>
                        <a:rPr lang="ar-SA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درجة التجفاف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خفيف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متوسط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شديد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الثنية الجلدية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&lt;2ثا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&gt;2ثا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ملمس الجلد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جاف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بارد و رطب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الأغشية المخاطية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رطبة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جافة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متشققة و جافة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العيون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غؤور</a:t>
                      </a:r>
                      <a:r>
                        <a:rPr lang="ar-SA" baseline="0" dirty="0" smtClean="0"/>
                        <a:t> خفيف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غؤور شدبد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الدموع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موجود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غائب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اليافوخ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غؤور خفيف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غؤور شديد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متنبه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متهيج - متعب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وسن – غير واع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معدل النبض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تسرع خفيف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سريع أو بطئ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امتلاء</a:t>
                      </a:r>
                      <a:r>
                        <a:rPr lang="ar-SA" baseline="0" dirty="0" smtClean="0"/>
                        <a:t> النبض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ضعيف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غير مجسوس</a:t>
                      </a:r>
                      <a:r>
                        <a:rPr lang="en-US" dirty="0" smtClean="0"/>
                        <a:t> </a:t>
                      </a:r>
                      <a:r>
                        <a:rPr lang="ar-SA" dirty="0" smtClean="0"/>
                        <a:t>ضعيف-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~2ثا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&gt;3ثا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الصبيب البولي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زرام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التنفس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تسرع خفيف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فرط تهوية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الأطراف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دافئ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بارد و شاحب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مرقط و أزرق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r" rtl="1"/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مخبرياً: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829576" cy="5259530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buClr>
                <a:srgbClr val="FF0000"/>
              </a:buClr>
              <a:buFont typeface="+mj-lt"/>
              <a:buAutoNum type="arabicParenR"/>
            </a:pPr>
            <a:r>
              <a:rPr lang="ar-SA" dirty="0" smtClean="0">
                <a:solidFill>
                  <a:srgbClr val="FF0000"/>
                </a:solidFill>
              </a:rPr>
              <a:t>نتروجين البولة الدموية و الكرياتينين: </a:t>
            </a:r>
            <a:r>
              <a:rPr lang="ar-SA" sz="1800" dirty="0" smtClean="0"/>
              <a:t>نفاذ الحجم بدون أذية كلوية ← ارتفاع </a:t>
            </a:r>
            <a:r>
              <a:rPr lang="en-US" sz="1800" dirty="0" smtClean="0"/>
              <a:t>BUN</a:t>
            </a:r>
            <a:r>
              <a:rPr lang="ar-SA" sz="1800" dirty="0" smtClean="0"/>
              <a:t>  غير متناسب مع الكرياتينين </a:t>
            </a:r>
          </a:p>
          <a:p>
            <a:pPr marL="457200" indent="-457200" algn="r" rtl="1">
              <a:buClr>
                <a:srgbClr val="FF0000"/>
              </a:buClr>
              <a:buNone/>
            </a:pPr>
            <a:r>
              <a:rPr lang="ar-SA" sz="1800" dirty="0" smtClean="0">
                <a:solidFill>
                  <a:srgbClr val="FF0000"/>
                </a:solidFill>
              </a:rPr>
              <a:t>  </a:t>
            </a:r>
            <a:r>
              <a:rPr lang="ar-SA" sz="1800" dirty="0" smtClean="0"/>
              <a:t>و هذا الارتفاع قد يكون غائباً في الأطفال المصابين بنقص وارد بروتيني و قد تكون مزدادة بشكل غير متناسب بالأظفال مع زيادة تشكيل البولة كالنزف الهضمي أو استخدام الستيروئيدات السكريةمع زيادة الهدم </a:t>
            </a:r>
          </a:p>
          <a:p>
            <a:pPr marL="457200" indent="-457200" algn="r" rtl="1">
              <a:buClr>
                <a:srgbClr val="FF0000"/>
              </a:buClr>
              <a:buNone/>
            </a:pPr>
            <a:r>
              <a:rPr lang="ar-SA" sz="1800" dirty="0" smtClean="0"/>
              <a:t>الارتفاع المهم في الكرياتينين يقترح قصور كلوي تدريجي , و يعتبر النخر الأنبوبي</a:t>
            </a:r>
            <a:r>
              <a:rPr lang="ar-QA" sz="1800" dirty="0" smtClean="0"/>
              <a:t> </a:t>
            </a:r>
            <a:r>
              <a:rPr lang="ar-SA" sz="1800" dirty="0" smtClean="0"/>
              <a:t>الحاد بسبب نفاذ الحجم الآلية الأشيع لقصور الكلية كما يعتبر الخثار بالوريد الكلوي اختلاطاً للتجفاف الشديد بالرضع</a:t>
            </a:r>
          </a:p>
          <a:p>
            <a:pPr marL="457200" indent="-457200" algn="r" rtl="1">
              <a:buClr>
                <a:srgbClr val="FF0000"/>
              </a:buClr>
              <a:buFont typeface="+mj-lt"/>
              <a:buAutoNum type="arabicParenR"/>
            </a:pPr>
            <a:endParaRPr lang="ar-SA" sz="1800" dirty="0" smtClean="0"/>
          </a:p>
          <a:p>
            <a:pPr marL="457200" indent="-457200" algn="r" rtl="1">
              <a:buClr>
                <a:srgbClr val="FF0000"/>
              </a:buClr>
              <a:buFont typeface="+mj-lt"/>
              <a:buAutoNum type="arabicParenR" startAt="2"/>
            </a:pPr>
            <a:r>
              <a:rPr lang="ar-SA" dirty="0" smtClean="0">
                <a:solidFill>
                  <a:srgbClr val="FF0000"/>
                </a:solidFill>
              </a:rPr>
              <a:t>فحص البول:  </a:t>
            </a:r>
            <a:r>
              <a:rPr lang="ar-SA" sz="1800" dirty="0" smtClean="0"/>
              <a:t>قياس كثافة البول – قد نجد اسطوانات حبيبية – كريات بيض – حمر – بروتين (30-100ملغ/دل)</a:t>
            </a:r>
          </a:p>
          <a:p>
            <a:pPr marL="457200" indent="-457200" algn="r" rtl="1">
              <a:buClr>
                <a:srgbClr val="FF0000"/>
              </a:buClr>
              <a:buFont typeface="+mj-lt"/>
              <a:buAutoNum type="arabicParenR" startAt="2"/>
            </a:pPr>
            <a:r>
              <a:rPr lang="ar-SA" dirty="0" smtClean="0">
                <a:solidFill>
                  <a:srgbClr val="FF0000"/>
                </a:solidFill>
              </a:rPr>
              <a:t>الشوارد: </a:t>
            </a:r>
            <a:r>
              <a:rPr lang="ar-SA" sz="1800" dirty="0" smtClean="0"/>
              <a:t>في كل المرضى المصابين بتجفاف شديد و المرضى الموضوعين على سوائل وريدية    </a:t>
            </a:r>
          </a:p>
          <a:p>
            <a:pPr marL="457200" indent="-457200" algn="r" rtl="1">
              <a:buClr>
                <a:srgbClr val="FF0000"/>
              </a:buClr>
              <a:buNone/>
            </a:pPr>
            <a:r>
              <a:rPr lang="ar-SA" sz="1800" dirty="0" smtClean="0">
                <a:solidFill>
                  <a:srgbClr val="00B050"/>
                </a:solidFill>
              </a:rPr>
              <a:t>الصوديوم</a:t>
            </a:r>
            <a:r>
              <a:rPr lang="ar-SA" sz="1800" dirty="0" smtClean="0"/>
              <a:t>: قد يكون منخفضاًأو مرتفعاً حسب الآلية المرضية</a:t>
            </a:r>
          </a:p>
          <a:p>
            <a:pPr marL="457200" indent="-457200" algn="r" rtl="1">
              <a:buClr>
                <a:srgbClr val="FF0000"/>
              </a:buClr>
              <a:buNone/>
            </a:pPr>
            <a:r>
              <a:rPr lang="ar-SA" sz="1800" dirty="0" smtClean="0">
                <a:solidFill>
                  <a:srgbClr val="00B050"/>
                </a:solidFill>
              </a:rPr>
              <a:t>البوتاسيوم</a:t>
            </a:r>
            <a:r>
              <a:rPr lang="ar-SA" sz="1800" dirty="0" smtClean="0"/>
              <a:t>: يكون انحياز البوتاسيوم بين الحيز داخل الخلوي و خارج الخلوي أبطأ من حركة الماء الحر</a:t>
            </a:r>
          </a:p>
          <a:p>
            <a:pPr marL="457200" indent="-457200" algn="r" rtl="1">
              <a:buClr>
                <a:srgbClr val="FF0000"/>
              </a:buClr>
              <a:buNone/>
            </a:pPr>
            <a:r>
              <a:rPr lang="ar-SA" sz="1800" dirty="0" smtClean="0"/>
              <a:t>بوتاسيوم المصل لا يعكس مستواه ضمن الخلايا رغم أن نفاذه موجود في كل مرضى نقص الحجم إلا أنه غير مهم سريرياً عادةً و لكن الفشل في تعويض البوتاسيوم خلال تعويض الحجم قد ينتج عنه نقص بوتاسيوم مهم  سريرياً</a:t>
            </a:r>
          </a:p>
          <a:p>
            <a:pPr marL="457200" indent="-457200" algn="r" rtl="1">
              <a:buClr>
                <a:srgbClr val="FF0000"/>
              </a:buClr>
              <a:buNone/>
            </a:pPr>
            <a:r>
              <a:rPr lang="ar-SA" sz="1800" dirty="0" smtClean="0">
                <a:solidFill>
                  <a:srgbClr val="00B050"/>
                </a:solidFill>
              </a:rPr>
              <a:t>فجوة</a:t>
            </a:r>
            <a:r>
              <a:rPr lang="ar-SA" sz="1800" dirty="0" smtClean="0"/>
              <a:t> </a:t>
            </a:r>
            <a:r>
              <a:rPr lang="ar-SA" sz="1800" dirty="0" smtClean="0">
                <a:solidFill>
                  <a:srgbClr val="00B050"/>
                </a:solidFill>
              </a:rPr>
              <a:t>الصواعد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/>
          <a:lstStyle/>
          <a:p>
            <a:pPr marL="457200" indent="-457200" algn="r" rtl="1">
              <a:buFont typeface="+mj-lt"/>
              <a:buAutoNum type="arabicParenR" startAt="4"/>
            </a:pPr>
            <a:r>
              <a:rPr lang="ar-SA" dirty="0" smtClean="0">
                <a:solidFill>
                  <a:srgbClr val="FF0000"/>
                </a:solidFill>
              </a:rPr>
              <a:t>التوازن الحمضي القلوي: </a:t>
            </a:r>
            <a:r>
              <a:rPr lang="ar-SA" sz="1800" dirty="0" smtClean="0"/>
              <a:t>قد يوجد حماض استقلابي بسبب :</a:t>
            </a:r>
          </a:p>
          <a:p>
            <a:pPr marL="457200" indent="-457200" algn="r" rtl="1">
              <a:buNone/>
            </a:pPr>
            <a:r>
              <a:rPr lang="ar-SA" sz="1800" dirty="0" smtClean="0"/>
              <a:t>فقد ا</a:t>
            </a:r>
            <a:r>
              <a:rPr lang="ar-QA" sz="1800" dirty="0" smtClean="0"/>
              <a:t>ل</a:t>
            </a:r>
            <a:r>
              <a:rPr lang="ar-SA" sz="1800" dirty="0" err="1" smtClean="0"/>
              <a:t>بيكربونات</a:t>
            </a:r>
            <a:r>
              <a:rPr lang="ar-SA" sz="1800" dirty="0" smtClean="0"/>
              <a:t> بالاسهال</a:t>
            </a:r>
          </a:p>
          <a:p>
            <a:pPr marL="457200" indent="-457200" algn="r" rtl="1">
              <a:buNone/>
            </a:pPr>
            <a:r>
              <a:rPr lang="ar-SA" sz="1800" dirty="0" smtClean="0"/>
              <a:t>↓الحجم←↓تروية الأنسجة←↑انتاج </a:t>
            </a:r>
            <a:r>
              <a:rPr lang="ar-SA" sz="1800" dirty="0" err="1" smtClean="0"/>
              <a:t>الكيتون</a:t>
            </a:r>
            <a:endParaRPr lang="ar-SA" sz="1800" dirty="0" smtClean="0"/>
          </a:p>
          <a:p>
            <a:pPr marL="457200" indent="-457200" algn="r" rtl="1">
              <a:buNone/>
            </a:pPr>
            <a:r>
              <a:rPr lang="ar-SA" sz="1800" dirty="0" smtClean="0"/>
              <a:t>↓تروية الكلية ← ↓ معدل الرشح الكبي←↓ طرح </a:t>
            </a:r>
            <a:r>
              <a:rPr lang="en-US" sz="1800" dirty="0" smtClean="0"/>
              <a:t>H</a:t>
            </a:r>
          </a:p>
          <a:p>
            <a:pPr marL="457200" indent="-457200" algn="r" rtl="1">
              <a:buNone/>
            </a:pPr>
            <a:r>
              <a:rPr lang="ar-SA" sz="1800" dirty="0" smtClean="0"/>
              <a:t>غالباً الحماض خفيف و يصحح بسهولة بتعويض الحجم</a:t>
            </a:r>
          </a:p>
          <a:p>
            <a:pPr marL="457200" indent="-457200" algn="r" rtl="1">
              <a:buFont typeface="+mj-lt"/>
              <a:buAutoNum type="arabicParenR" startAt="5"/>
            </a:pPr>
            <a:r>
              <a:rPr lang="ar-SA" dirty="0" smtClean="0">
                <a:solidFill>
                  <a:srgbClr val="FF0000"/>
                </a:solidFill>
              </a:rPr>
              <a:t>سكر المصل: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sz="1800" dirty="0" smtClean="0"/>
              <a:t>عند الشك بنقص أو فرط سكر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r" rtl="1">
              <a:buFont typeface="+mj-lt"/>
              <a:buAutoNum type="arabicParenR" startAt="5"/>
            </a:pPr>
            <a:r>
              <a:rPr lang="en-US" dirty="0" smtClean="0">
                <a:solidFill>
                  <a:srgbClr val="FF0000"/>
                </a:solidFill>
              </a:rPr>
              <a:t>CBC</a:t>
            </a:r>
            <a:r>
              <a:rPr lang="ar-SA" dirty="0" smtClean="0">
                <a:solidFill>
                  <a:srgbClr val="FF0000"/>
                </a:solidFill>
              </a:rPr>
              <a:t>  </a:t>
            </a:r>
            <a:r>
              <a:rPr lang="ar-SA" sz="1800" dirty="0" smtClean="0"/>
              <a:t>عند الشك بوجود إنتان أو نزف</a:t>
            </a:r>
          </a:p>
          <a:p>
            <a:pPr marL="457200" indent="-457200" algn="r" rtl="1">
              <a:buFont typeface="+mj-lt"/>
              <a:buAutoNum type="arabicParenR" startAt="5"/>
            </a:pPr>
            <a:r>
              <a:rPr lang="ar-SA" sz="1800" dirty="0" smtClean="0"/>
              <a:t>التكثيف الدموي ←↑ </a:t>
            </a:r>
            <a:r>
              <a:rPr lang="en-US" sz="1800" dirty="0" smtClean="0"/>
              <a:t>Hg - </a:t>
            </a:r>
            <a:r>
              <a:rPr lang="en-US" sz="1800" dirty="0" err="1" smtClean="0"/>
              <a:t>HcT</a:t>
            </a:r>
            <a:r>
              <a:rPr lang="en-US" sz="1800" dirty="0" smtClean="0"/>
              <a:t>- Pro </a:t>
            </a:r>
            <a:endParaRPr lang="ar-SA" sz="1800" dirty="0" smtClean="0"/>
          </a:p>
          <a:p>
            <a:pPr marL="457200" indent="-457200" algn="r" rtl="1">
              <a:buFont typeface="+mj-lt"/>
              <a:buAutoNum type="arabicParenR" startAt="5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r" rtl="1">
              <a:buFont typeface="+mj-lt"/>
              <a:buAutoNum type="arabicParenR" startAt="5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r" rtl="1">
              <a:buFont typeface="+mj-lt"/>
              <a:buAutoNum type="arabicParenR" startAt="5"/>
            </a:pPr>
            <a:endParaRPr lang="ar-SA" dirty="0" smtClean="0">
              <a:solidFill>
                <a:srgbClr val="FF0000"/>
              </a:solidFill>
            </a:endParaRPr>
          </a:p>
          <a:p>
            <a:pPr marL="457200" indent="-457200" algn="r" rtl="1">
              <a:buNone/>
            </a:pPr>
            <a:endParaRPr lang="ar-SA" sz="1800" dirty="0" smtClean="0"/>
          </a:p>
          <a:p>
            <a:pPr marL="457200" indent="-457200" algn="r" rtl="1">
              <a:buNone/>
            </a:pPr>
            <a:endParaRPr lang="ar-SA" sz="1800" dirty="0" smtClean="0"/>
          </a:p>
          <a:p>
            <a:pPr marL="457200" indent="-457200" algn="r" rtl="1">
              <a:buNone/>
            </a:pPr>
            <a:endParaRPr lang="ar-SA" sz="1800" dirty="0" smtClean="0"/>
          </a:p>
          <a:p>
            <a:pPr marL="457200" indent="-45720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 rtl="1"/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العلاج: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758138" cy="5688158"/>
          </a:xfrm>
        </p:spPr>
        <p:txBody>
          <a:bodyPr/>
          <a:lstStyle/>
          <a:p>
            <a:pPr algn="r" rtl="1"/>
            <a:r>
              <a:rPr lang="ar-SA" dirty="0" smtClean="0"/>
              <a:t>التجفاف الخفيف إلى متوسط يمكن علاجه بالإماهة الفموية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 تعتمد سوائل الإماهة على النقل المتشارك للصوديوم و السكر و تنقص المراضة و الوفيات الناتجة عن الاسهال الحاد و تنقص سوء التغذية المرافق للاسهال</a:t>
            </a:r>
          </a:p>
          <a:p>
            <a:pPr algn="r" rtl="1">
              <a:buNone/>
            </a:pPr>
            <a:r>
              <a:rPr lang="ar-SA" dirty="0" smtClean="0"/>
              <a:t>لوحظ أن إنقاص الأوسمولية تترافق مع إنقاص الناتج من البراز</a:t>
            </a:r>
          </a:p>
          <a:p>
            <a:pPr algn="r" rtl="1">
              <a:buNone/>
            </a:pPr>
            <a:r>
              <a:rPr lang="ar-SA" dirty="0" smtClean="0"/>
              <a:t>لوحظ خطر ↑ </a:t>
            </a:r>
            <a:r>
              <a:rPr lang="en-US" dirty="0" smtClean="0"/>
              <a:t>Na </a:t>
            </a:r>
            <a:r>
              <a:rPr lang="ar-SA" dirty="0" smtClean="0"/>
              <a:t>مع </a:t>
            </a:r>
            <a:r>
              <a:rPr lang="en-US" dirty="0" smtClean="0"/>
              <a:t>WHO </a:t>
            </a:r>
            <a:r>
              <a:rPr lang="ar-SA" dirty="0" smtClean="0"/>
              <a:t>إذا استخدمت كسوائل صيانة بدون تزويد بالماء أو الفورميولا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214422"/>
          <a:ext cx="785817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4"/>
                <a:gridCol w="928694"/>
                <a:gridCol w="867463"/>
                <a:gridCol w="1122597"/>
                <a:gridCol w="1122597"/>
                <a:gridCol w="1122597"/>
                <a:gridCol w="112259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سكر ممول/ل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ar-SA" baseline="0" dirty="0" smtClean="0"/>
                        <a:t>مك/ل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 </a:t>
                      </a:r>
                      <a:r>
                        <a:rPr lang="ar-SA" dirty="0" smtClean="0"/>
                        <a:t>مك/ل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</a:t>
                      </a:r>
                      <a:r>
                        <a:rPr lang="ar-SA" dirty="0" smtClean="0"/>
                        <a:t>مك/ل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ar-SA" dirty="0" smtClean="0"/>
                        <a:t>مك/ل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الأوسمولية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Rehydralyte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Pedialyte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Pediatric electrolyte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Infalyte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Naturalyte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 smtClean="0"/>
              <a:t>الإماهة الفموية أقل كلفة و أقل اختلاطات من العلاج الوريدي</a:t>
            </a:r>
          </a:p>
          <a:p>
            <a:pPr algn="r" rtl="1"/>
            <a:r>
              <a:rPr lang="ar-SA" sz="2000" dirty="0" smtClean="0"/>
              <a:t>بالتجفاف الخفيف 50 مل/كغ /4ساعات</a:t>
            </a:r>
          </a:p>
          <a:p>
            <a:pPr algn="r" rtl="1"/>
            <a:r>
              <a:rPr lang="ar-SA" sz="2000" dirty="0" smtClean="0"/>
              <a:t>بالتجفاف المتوسط 100مل/كغ/4ساعات</a:t>
            </a:r>
          </a:p>
          <a:p>
            <a:pPr algn="r" rtl="1"/>
            <a:r>
              <a:rPr lang="ar-SA" sz="2000" dirty="0" smtClean="0"/>
              <a:t>بالإضافة إلى تعويض الضياع المستمر 10مل/كغ إضافية لكل اسهال</a:t>
            </a:r>
          </a:p>
          <a:p>
            <a:pPr algn="r" rtl="1"/>
            <a:r>
              <a:rPr lang="ar-SA" sz="2000" dirty="0" smtClean="0"/>
              <a:t>يسمح بالارضاع الوالدي بعد الاماهة أو الحليب الصناعي حيث أن التغذية المبكرة تنقص مدة الاسهال</a:t>
            </a:r>
          </a:p>
          <a:p>
            <a:pPr algn="r" rtl="1"/>
            <a:r>
              <a:rPr lang="ar-SA" sz="2000" dirty="0" smtClean="0"/>
              <a:t>قد يحدث الاقياء خلال أول ساعتين من الاماهة الفموية لكنها عادةً لا تمنع الاماهة الفموية الناجحة إذا أعطي المحلول بكميات صغيرة و فترات قصيرة بمقدار ملعقة صغيرة /1-2 دقيقة و عادةً يخف الإقياء مع الوقت و بعدها تزاد الكمية ببطء مع زيادة المدة الفاصلة </a:t>
            </a:r>
          </a:p>
          <a:p>
            <a:pPr algn="r" rtl="1"/>
            <a:r>
              <a:rPr lang="ar-SA" sz="2000" dirty="0" smtClean="0"/>
              <a:t>يمكن إعطاء جرعة وحيدة فموية </a:t>
            </a:r>
            <a:r>
              <a:rPr lang="en-US" sz="2000" dirty="0" err="1" smtClean="0"/>
              <a:t>Ondasetron</a:t>
            </a:r>
            <a:r>
              <a:rPr lang="en-US" sz="2000" dirty="0" smtClean="0"/>
              <a:t> </a:t>
            </a:r>
            <a:r>
              <a:rPr lang="ar-SA" sz="2000" dirty="0" smtClean="0"/>
              <a:t>مع الإماهة الفموية</a:t>
            </a:r>
          </a:p>
          <a:p>
            <a:pPr algn="r" rtl="1"/>
            <a:r>
              <a:rPr lang="ar-SA" sz="2000" dirty="0" smtClean="0"/>
              <a:t>يجب مراقبة تطور المريض و تغيرات الوزن لمعرفة درجة الإماهة</a:t>
            </a:r>
          </a:p>
          <a:p>
            <a:pPr algn="r" rtl="1"/>
            <a:r>
              <a:rPr lang="ar-SA" sz="2000" dirty="0" smtClean="0"/>
              <a:t>بعد إكمال المرحلة الأولى نبدأ بسوائل الصيانة و يكون العلاج بالمنزل بالاسهال الخفيف 100مل/كغ/اليوم حتى توقف الاسهال مع المحافظة على الإرضاع الوالدي أو الوارد من الماء</a:t>
            </a:r>
          </a:p>
          <a:p>
            <a:pPr algn="r" rtl="1"/>
            <a:r>
              <a:rPr lang="ar-SA" sz="2000" dirty="0" smtClean="0"/>
              <a:t>بالتجفاف المتوسط يحتاج المريض إلى مراقبة مستمرة و يعطى </a:t>
            </a:r>
            <a:r>
              <a:rPr lang="en-US" sz="2000" dirty="0" smtClean="0"/>
              <a:t>ORS </a:t>
            </a:r>
            <a:r>
              <a:rPr lang="ar-SA" sz="2000" dirty="0" smtClean="0"/>
              <a:t> بحجم = الحجم المفقود بالاسهال أو 10 -15 مل/كغ /سا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15328" cy="6045348"/>
          </a:xfrm>
        </p:spPr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تستطب الإماهة الوريدية :</a:t>
            </a:r>
          </a:p>
          <a:p>
            <a:pPr algn="r" rtl="1"/>
            <a:r>
              <a:rPr lang="ar-SA" dirty="0" smtClean="0"/>
              <a:t>بالتجفاف الشديد</a:t>
            </a:r>
          </a:p>
          <a:p>
            <a:pPr algn="r" rtl="1"/>
            <a:r>
              <a:rPr lang="ar-SA" dirty="0" smtClean="0"/>
              <a:t>الاقياء غير المسيطر عليه</a:t>
            </a:r>
          </a:p>
          <a:p>
            <a:pPr algn="r" rtl="1"/>
            <a:r>
              <a:rPr lang="ar-SA" dirty="0" smtClean="0"/>
              <a:t>عدم القدرة على الشرب بسبب التعب الشديد</a:t>
            </a:r>
          </a:p>
          <a:p>
            <a:pPr algn="r" rtl="1"/>
            <a:r>
              <a:rPr lang="ar-SA" dirty="0" smtClean="0"/>
              <a:t>ذهول – سبات</a:t>
            </a:r>
          </a:p>
          <a:p>
            <a:pPr algn="r" rtl="1"/>
            <a:r>
              <a:rPr lang="ar-SA" dirty="0" smtClean="0"/>
              <a:t>تمدد معدي أو معوي</a:t>
            </a:r>
          </a:p>
          <a:p>
            <a:pPr algn="r" rtl="1"/>
            <a:r>
              <a:rPr lang="ar-SA" dirty="0" smtClean="0"/>
              <a:t>بطن جراحي</a:t>
            </a:r>
          </a:p>
          <a:p>
            <a:pPr algn="r" rtl="1"/>
            <a:r>
              <a:rPr lang="ar-SA" dirty="0" smtClean="0"/>
              <a:t>صدمة</a:t>
            </a:r>
          </a:p>
          <a:p>
            <a:pPr algn="r" rtl="1"/>
            <a:r>
              <a:rPr lang="ar-SA" dirty="0" smtClean="0"/>
              <a:t>اسهال شديد &gt;10مل/كغ/سا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043890" cy="4902340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يحتاج مريض التجفاف الشديد لتدخل سريع لتأمين تروية كافية للأنسجة</a:t>
            </a:r>
          </a:p>
          <a:p>
            <a:pPr algn="r" rtl="1">
              <a:buNone/>
            </a:pP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ar-SA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مرحلة الإنعاش:</a:t>
            </a:r>
            <a:endParaRPr lang="en-US" sz="4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تبدأ بتعويض سريع لملء الحجم داخل الوعائي بسائل سوي التوتر </a:t>
            </a:r>
            <a:r>
              <a:rPr lang="en-US" dirty="0" smtClean="0"/>
              <a:t>NS – LR </a:t>
            </a:r>
            <a:r>
              <a:rPr lang="ar-SA" dirty="0" smtClean="0"/>
              <a:t> 20مل/كغ/20 دقيقة يمكن تكرارها حتى عودة العلامات الحيوية للسوي ( </a:t>
            </a:r>
            <a:r>
              <a:rPr lang="en-US" dirty="0" smtClean="0"/>
              <a:t>MAX </a:t>
            </a:r>
            <a:r>
              <a:rPr lang="ar-SA" dirty="0" smtClean="0"/>
              <a:t>1لتر خلال 2ساعة )</a:t>
            </a:r>
          </a:p>
          <a:p>
            <a:pPr algn="r" rtl="1"/>
            <a:r>
              <a:rPr lang="ar-SA" dirty="0" smtClean="0"/>
              <a:t>بوجود قلاء استقلابي لا يستخدم </a:t>
            </a:r>
            <a:r>
              <a:rPr lang="en-US" dirty="0" smtClean="0"/>
              <a:t>LR </a:t>
            </a:r>
            <a:r>
              <a:rPr lang="ar-SA" dirty="0" smtClean="0"/>
              <a:t> لأنه يسئ للقلاء </a:t>
            </a:r>
          </a:p>
          <a:p>
            <a:pPr algn="r" rtl="1"/>
            <a:r>
              <a:rPr lang="ar-SA" dirty="0" smtClean="0"/>
              <a:t>بحال احتاج المريض &gt;60 -80مل/كغ و لم يتحسن بشكل ملحوظ يجب التفكير بأسباب أخرى للصدمة و البدء بالمقويات القلبية و المراقبة المتقدمة </a:t>
            </a:r>
          </a:p>
          <a:p>
            <a:pPr algn="r" rtl="1"/>
            <a:r>
              <a:rPr lang="ar-SA" dirty="0" smtClean="0"/>
              <a:t>عند استخدام </a:t>
            </a:r>
            <a:r>
              <a:rPr lang="en-US" dirty="0" smtClean="0"/>
              <a:t>NS </a:t>
            </a:r>
            <a:r>
              <a:rPr lang="ar-SA" dirty="0" smtClean="0"/>
              <a:t>يجب مراقبة سكر الدم للمرضى الذين يبدو عليهم الوسن أو التعب و علاج نقص السكر 2.5 مل/ كغ سكري 10% وريدياً</a:t>
            </a:r>
          </a:p>
          <a:p>
            <a:pPr algn="r" rtl="1"/>
            <a:r>
              <a:rPr lang="ar-SA" dirty="0" smtClean="0"/>
              <a:t>بوجود اختلاج بسبب نقص </a:t>
            </a:r>
            <a:r>
              <a:rPr lang="en-US" dirty="0" smtClean="0"/>
              <a:t>Na </a:t>
            </a:r>
            <a:r>
              <a:rPr lang="ar-SA" dirty="0" smtClean="0"/>
              <a:t> يعطى 10 -12مل/كغ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ar-SA" dirty="0" smtClean="0"/>
              <a:t> 3% خلال 60 دقيقة</a:t>
            </a:r>
          </a:p>
          <a:p>
            <a:pPr algn="r" rtl="1"/>
            <a:r>
              <a:rPr lang="ar-SA" dirty="0" smtClean="0"/>
              <a:t>تنتهي هذه المرحلة بالحصول على حجم ضمن وعائي كافٍ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مرحلة تعويض الضائع:</a:t>
            </a:r>
            <a:endParaRPr lang="en-US" sz="4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259530"/>
          </a:xfrm>
        </p:spPr>
        <p:txBody>
          <a:bodyPr/>
          <a:lstStyle/>
          <a:p>
            <a:pPr algn="r" rtl="1"/>
            <a:r>
              <a:rPr lang="ar-SA" dirty="0" smtClean="0"/>
              <a:t>الطريقة الأفضل لتقييم نقص السوائل يعتمد على الوزن قبل المرض و بحال عدم توفره يعتمد على تقييم شدة المرض سريرياً </a:t>
            </a:r>
          </a:p>
          <a:p>
            <a:pPr algn="r" rtl="1"/>
            <a:r>
              <a:rPr lang="ar-SA" dirty="0" smtClean="0"/>
              <a:t>نسبة التجفاف =(الوزن قبل المرض – الوزن بالمرض) /الوزن قبل المرض*100</a:t>
            </a:r>
          </a:p>
          <a:p>
            <a:pPr algn="r" rtl="1"/>
            <a:r>
              <a:rPr lang="ar-SA" dirty="0" smtClean="0"/>
              <a:t>و بناءً على تركيز الصوديوم يقسم التجفاف إلى:سوي –ناقص – مفرط التوتر</a:t>
            </a:r>
          </a:p>
          <a:p>
            <a:pPr algn="r" rtl="1"/>
            <a:r>
              <a:rPr lang="ar-SA" dirty="0" smtClean="0"/>
              <a:t>تعويض السوائل= الحاجة اليومية+ تعويض النقص بعد حذف حجم السائل سوي التوتر و الحجم الباقي يعطى خلال 24 ساعة بالتجفاف سوي أو ناقص التوتر أما مفرط التوتر فيعوض بشكل أبطأ</a:t>
            </a:r>
          </a:p>
          <a:p>
            <a:pPr algn="r" rtl="1"/>
            <a:r>
              <a:rPr lang="ar-SA" dirty="0" smtClean="0"/>
              <a:t>يعطى البوتاسيوم بعد التبول 20مك/ل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6815158" cy="1928826"/>
          </a:xfrm>
        </p:spPr>
        <p:txBody>
          <a:bodyPr>
            <a:normAutofit/>
          </a:bodyPr>
          <a:lstStyle/>
          <a:p>
            <a:pPr algn="ctr" rtl="1"/>
            <a:r>
              <a:rPr lang="ar-SA" sz="6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Bent" pitchFamily="2" charset="-78"/>
              </a:rPr>
              <a:t>التجفاف عند الأطفال</a:t>
            </a:r>
            <a:endParaRPr lang="en-US" sz="66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Ben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4071942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accent2">
                    <a:lumMod val="50000"/>
                  </a:schemeClr>
                </a:solidFill>
                <a:cs typeface="Diwani Letter" pitchFamily="2" charset="-78"/>
              </a:rPr>
              <a:t>د.علياء </a:t>
            </a:r>
            <a:r>
              <a:rPr lang="ar-SA" sz="4000" dirty="0" err="1" smtClean="0">
                <a:solidFill>
                  <a:schemeClr val="accent2">
                    <a:lumMod val="50000"/>
                  </a:schemeClr>
                </a:solidFill>
                <a:cs typeface="Diwani Letter" pitchFamily="2" charset="-78"/>
              </a:rPr>
              <a:t>العلبي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cs typeface="Diwani Letter" pitchFamily="2" charset="-78"/>
            </a:endParaRPr>
          </a:p>
          <a:p>
            <a:pPr algn="ctr"/>
            <a:r>
              <a:rPr lang="ar-SA" sz="2800" smtClean="0">
                <a:solidFill>
                  <a:schemeClr val="accent2">
                    <a:lumMod val="50000"/>
                  </a:schemeClr>
                </a:solidFill>
                <a:cs typeface="Diwani Letter" pitchFamily="2" charset="-78"/>
              </a:rPr>
              <a:t>اختصاصية أطفال  –  قسم </a:t>
            </a:r>
            <a:r>
              <a:rPr lang="ar-SA" sz="2800" dirty="0" smtClean="0">
                <a:solidFill>
                  <a:schemeClr val="accent2">
                    <a:lumMod val="50000"/>
                  </a:schemeClr>
                </a:solidFill>
                <a:cs typeface="Diwani Letter" pitchFamily="2" charset="-78"/>
              </a:rPr>
              <a:t>الإسعاف</a:t>
            </a:r>
            <a:endParaRPr lang="en-US" sz="2800" dirty="0">
              <a:solidFill>
                <a:schemeClr val="accent2">
                  <a:lumMod val="50000"/>
                </a:schemeClr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التجفاف سوي التوتر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130 -150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01014" cy="525953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سوائل الإعاضة:</a:t>
            </a:r>
          </a:p>
          <a:p>
            <a:pPr algn="r" rtl="1">
              <a:buNone/>
            </a:pPr>
            <a:r>
              <a:rPr lang="ar-SA" dirty="0" smtClean="0"/>
              <a:t>السائل الضائع(ل)=نسبة التجفاف*الوزن (كغ)</a:t>
            </a:r>
          </a:p>
          <a:p>
            <a:pPr algn="r" rtl="1">
              <a:buNone/>
            </a:pPr>
            <a:r>
              <a:rPr lang="ar-SA" sz="2000" dirty="0" smtClean="0">
                <a:solidFill>
                  <a:schemeClr val="accent4">
                    <a:lumMod val="50000"/>
                  </a:schemeClr>
                </a:solidFill>
              </a:rPr>
              <a:t>الصوديوم الضائع(مك)= السائل الضائع * نسبة الصوديوم في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ECF </a:t>
            </a:r>
            <a:r>
              <a:rPr lang="ar-SA" sz="2000" dirty="0" smtClean="0">
                <a:solidFill>
                  <a:schemeClr val="accent4">
                    <a:lumMod val="50000"/>
                  </a:schemeClr>
                </a:solidFill>
              </a:rPr>
              <a:t> * تركيز الصوديوم في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ECF</a:t>
            </a:r>
            <a:r>
              <a:rPr lang="en-US" sz="2000" dirty="0" smtClean="0"/>
              <a:t> </a:t>
            </a:r>
            <a:endParaRPr lang="ar-SA" sz="2000" dirty="0" smtClean="0"/>
          </a:p>
          <a:p>
            <a:pPr algn="r" rtl="1">
              <a:buNone/>
            </a:pP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البوتاسيوم الضائع (مك)= السائل الضائع * نسبة البوتاسيوم في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ICF </a:t>
            </a: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 * تركيز البوتاسيوم في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ICF</a:t>
            </a: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r" rtl="1">
              <a:buFont typeface="Wingdings" pitchFamily="2" charset="2"/>
              <a:buChar char="Ø"/>
            </a:pPr>
            <a:endParaRPr lang="ar-SA" sz="20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حاجة الصيانة: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الضياع المستمر</a:t>
            </a:r>
            <a:r>
              <a:rPr lang="ar-SA" sz="2800" dirty="0" smtClean="0">
                <a:solidFill>
                  <a:srgbClr val="FF0000"/>
                </a:solidFill>
              </a:rPr>
              <a:t>: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FF0000"/>
                </a:solidFill>
              </a:rPr>
              <a:t>½ </a:t>
            </a:r>
            <a:r>
              <a:rPr lang="ar-SA" sz="2000" dirty="0" smtClean="0">
                <a:solidFill>
                  <a:srgbClr val="FF0000"/>
                </a:solidFill>
              </a:rPr>
              <a:t>سوائل </a:t>
            </a:r>
            <a:r>
              <a:rPr lang="ar-SA" sz="2000" dirty="0" err="1" smtClean="0">
                <a:solidFill>
                  <a:srgbClr val="FF0000"/>
                </a:solidFill>
              </a:rPr>
              <a:t>الإعاضة</a:t>
            </a:r>
            <a:r>
              <a:rPr lang="ar-SA" sz="2000" dirty="0" smtClean="0">
                <a:solidFill>
                  <a:srgbClr val="FF0000"/>
                </a:solidFill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</a:rPr>
              <a:t>+</a:t>
            </a:r>
            <a:r>
              <a:rPr lang="ar-QA" sz="2000" dirty="0" smtClean="0">
                <a:solidFill>
                  <a:srgbClr val="FF0000"/>
                </a:solidFill>
              </a:rPr>
              <a:t>1/3</a:t>
            </a:r>
            <a:r>
              <a:rPr lang="ar-SA" sz="2000" dirty="0" smtClean="0">
                <a:solidFill>
                  <a:srgbClr val="FF0000"/>
                </a:solidFill>
              </a:rPr>
              <a:t>حاجة الصيانة خلال 8 ساعات و باقي سوائل </a:t>
            </a:r>
            <a:r>
              <a:rPr lang="ar-SA" sz="2000" dirty="0" err="1" smtClean="0">
                <a:solidFill>
                  <a:srgbClr val="FF0000"/>
                </a:solidFill>
              </a:rPr>
              <a:t>الإعاضة</a:t>
            </a:r>
            <a:r>
              <a:rPr lang="ar-SA" sz="2000" dirty="0" smtClean="0">
                <a:solidFill>
                  <a:srgbClr val="FF0000"/>
                </a:solidFill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</a:rPr>
              <a:t>+</a:t>
            </a:r>
            <a:r>
              <a:rPr lang="ar-QA" sz="2000" dirty="0" smtClean="0">
                <a:solidFill>
                  <a:srgbClr val="FF0000"/>
                </a:solidFill>
              </a:rPr>
              <a:t>2/3</a:t>
            </a:r>
            <a:r>
              <a:rPr lang="ar-SA" sz="2000" dirty="0" smtClean="0">
                <a:solidFill>
                  <a:srgbClr val="FF0000"/>
                </a:solidFill>
              </a:rPr>
              <a:t>حاجة الصيانة خلال 16 ساعة</a:t>
            </a:r>
            <a:endParaRPr lang="ar-SA" sz="2800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SA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التجفاف سوي التوتر: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إعطاء السوائل على شكل </a:t>
            </a:r>
            <a:r>
              <a:rPr lang="en-US" dirty="0" smtClean="0"/>
              <a:t>D5 ½ NS </a:t>
            </a:r>
            <a:r>
              <a:rPr lang="ar-SA" dirty="0" smtClean="0"/>
              <a:t> + 20 مك/ل </a:t>
            </a:r>
            <a:r>
              <a:rPr lang="en-US" dirty="0" smtClean="0"/>
              <a:t>KCL</a:t>
            </a:r>
            <a:r>
              <a:rPr lang="ar-SA" dirty="0" smtClean="0"/>
              <a:t> مع تعويض الضياع المستمر حسب حدوثه خلال 24 ساعة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التجفاف ناقص التوتر: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(Na&lt;130)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يشكل 10-15 %</a:t>
            </a:r>
          </a:p>
          <a:p>
            <a:pPr algn="r" rtl="1"/>
            <a:r>
              <a:rPr lang="ar-SA" dirty="0" smtClean="0"/>
              <a:t>فقدان سوائل غنية بالصوديوم</a:t>
            </a:r>
          </a:p>
          <a:p>
            <a:pPr algn="r" rtl="1"/>
            <a:r>
              <a:rPr lang="ar-SA" dirty="0" smtClean="0"/>
              <a:t>يتفاقم نقص الصوديوم بتعويض نفاذ الحجم بالماء الحر</a:t>
            </a:r>
          </a:p>
          <a:p>
            <a:pPr algn="r" rtl="1"/>
            <a:r>
              <a:rPr lang="ar-SA" dirty="0" smtClean="0"/>
              <a:t>انزياح السائل لضمن الخلايا←نفاذ حجم ضمن الأوعية أكبر</a:t>
            </a:r>
          </a:p>
          <a:p>
            <a:pPr algn="r" rtl="1"/>
            <a:r>
              <a:rPr lang="ar-SA" dirty="0" smtClean="0"/>
              <a:t>وجود الأعراض العصبية بسبب نقص الصوديوم</a:t>
            </a:r>
          </a:p>
          <a:p>
            <a:pPr algn="r" rtl="1"/>
            <a:r>
              <a:rPr lang="ar-SA" dirty="0" smtClean="0"/>
              <a:t>الهدف الأساسي في العلاج هو تصحيح نفاذ الحجم ضمن الأوعية بسائل سوي التوتر</a:t>
            </a:r>
          </a:p>
          <a:p>
            <a:pPr algn="r" rtl="1"/>
            <a:r>
              <a:rPr lang="ar-SA" dirty="0" smtClean="0"/>
              <a:t>التصحيح السريع للصوديوم أو فرط التصحيح &gt;135 مك/ل يترافق مع زيادة خطر انحلال النخاعين ال</a:t>
            </a:r>
            <a:r>
              <a:rPr lang="ar-QA" dirty="0" smtClean="0"/>
              <a:t>ج</a:t>
            </a:r>
            <a:r>
              <a:rPr lang="ar-SA" dirty="0" smtClean="0"/>
              <a:t>سري المركزي</a:t>
            </a:r>
          </a:p>
          <a:p>
            <a:pPr algn="r" rtl="1"/>
            <a:r>
              <a:rPr lang="ar-SA" dirty="0" smtClean="0"/>
              <a:t>بالمرضى اللاعرضيين الأفضل تجنب ↑ </a:t>
            </a:r>
            <a:r>
              <a:rPr lang="en-US" dirty="0" smtClean="0"/>
              <a:t>Na</a:t>
            </a:r>
            <a:r>
              <a:rPr lang="ar-SA" dirty="0" smtClean="0"/>
              <a:t> &gt;12 مك/ل/اليوم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</p:spPr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SA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سوائل الإعاضة:</a:t>
            </a:r>
          </a:p>
          <a:p>
            <a:pPr algn="r" rtl="1">
              <a:buNone/>
            </a:pPr>
            <a:r>
              <a:rPr lang="ar-SA" dirty="0" smtClean="0"/>
              <a:t>السائل الضائع (ل) = نسبة التجفاف * الوزن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الصوديوم الضائع = السائل الضائع * نسبة الصوديوم في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ECF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* تركيز الصوديوم في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ECF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النقص الإضافي بالصوديوم =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(CD-CP)*FD*WT</a:t>
            </a:r>
            <a:endParaRPr lang="ar-S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>
              <a:buNone/>
            </a:pP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البوتاسيوم الضائع = السائل الضائع *نسبة البوتاسيوم في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ICF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*تركيز البوتاسيوم في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ICF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r" rtl="1">
              <a:buBlip>
                <a:blip r:embed="rId2"/>
              </a:buBlip>
            </a:pPr>
            <a:r>
              <a:rPr lang="ar-SA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حاجة الصيانة</a:t>
            </a:r>
            <a:r>
              <a:rPr lang="ar-SA" dirty="0" smtClean="0"/>
              <a:t>:</a:t>
            </a:r>
          </a:p>
          <a:p>
            <a:pPr algn="r" rtl="1">
              <a:buBlip>
                <a:blip r:embed="rId2"/>
              </a:buBlip>
            </a:pPr>
            <a:r>
              <a:rPr lang="ar-SA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الضياع المستمر</a:t>
            </a:r>
            <a:r>
              <a:rPr lang="ar-SA" dirty="0" smtClean="0"/>
              <a:t>:</a:t>
            </a:r>
          </a:p>
          <a:p>
            <a:pPr algn="r" rtl="1">
              <a:buBlip>
                <a:blip r:embed="rId2"/>
              </a:buBlip>
            </a:pPr>
            <a:r>
              <a:rPr lang="ar-SA" sz="2000" dirty="0" smtClean="0"/>
              <a:t>½ سوائل الإعاضة </a:t>
            </a:r>
            <a:r>
              <a:rPr lang="ar-SA" sz="2000" dirty="0" err="1" smtClean="0"/>
              <a:t>+</a:t>
            </a:r>
            <a:r>
              <a:rPr lang="ar-SA" sz="2000" dirty="0" smtClean="0"/>
              <a:t> </a:t>
            </a:r>
            <a:r>
              <a:rPr lang="ar-QA" sz="2000" dirty="0" smtClean="0"/>
              <a:t>1/3</a:t>
            </a:r>
            <a:r>
              <a:rPr lang="ar-SA" sz="2000" dirty="0" smtClean="0"/>
              <a:t>حاجة الصيانة خلال 8 ساعات و باقي سوائل الإعاضة </a:t>
            </a:r>
            <a:r>
              <a:rPr lang="ar-SA" sz="2000" dirty="0" err="1" smtClean="0"/>
              <a:t>+</a:t>
            </a:r>
            <a:r>
              <a:rPr lang="ar-SA" sz="2000" dirty="0" smtClean="0"/>
              <a:t> </a:t>
            </a:r>
            <a:r>
              <a:rPr lang="ar-QA" sz="2000" baseline="-25000" dirty="0" smtClean="0"/>
              <a:t>2/3</a:t>
            </a:r>
            <a:r>
              <a:rPr lang="ar-SA" sz="2000" dirty="0" smtClean="0"/>
              <a:t>حاجة الصيانة خلال 16 ساعة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التجفاف ناقص التوتر: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تعويض السوائل على شكل </a:t>
            </a:r>
            <a:r>
              <a:rPr lang="en-US" dirty="0" smtClean="0"/>
              <a:t>D5 ½ NS</a:t>
            </a:r>
            <a:r>
              <a:rPr lang="ar-SA" dirty="0" smtClean="0"/>
              <a:t> +20 مك/ل </a:t>
            </a:r>
            <a:r>
              <a:rPr lang="en-US" dirty="0" smtClean="0"/>
              <a:t> KCL</a:t>
            </a:r>
            <a:r>
              <a:rPr lang="ar-SA" dirty="0" smtClean="0"/>
              <a:t> + الضياع المستمر حسب حدوثه خلال 24 ساعة</a:t>
            </a:r>
          </a:p>
          <a:p>
            <a:pPr algn="r" rtl="1"/>
            <a:r>
              <a:rPr lang="ar-SA" dirty="0" smtClean="0"/>
              <a:t>مع مراقبة تركيز الصوديوم و تعديل قيمته في السوائل بناءً عليه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التجفاف مفرط التوتر :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 &gt; 150)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10 -20 %</a:t>
            </a:r>
          </a:p>
          <a:p>
            <a:pPr algn="r" rtl="1"/>
            <a:r>
              <a:rPr lang="ar-SA" dirty="0" smtClean="0"/>
              <a:t>يحدث عند تعويض الاسهال بسائل مفرط التوتر  أو تغذية الرضع بالحليب المقشود المغلي – زيادة معدل تبخر الماء بسبب الحمى أو ارتفاع حرارة المحيط – فرط التهوية – نقص الوارد من الماء الحر</a:t>
            </a:r>
          </a:p>
          <a:p>
            <a:pPr algn="r" rtl="1"/>
            <a:r>
              <a:rPr lang="ar-SA" dirty="0" smtClean="0"/>
              <a:t>خطورته تكمن باختلاطات فرط الصوديوم و اختلاطات المعالجة</a:t>
            </a:r>
          </a:p>
          <a:p>
            <a:pPr algn="r" rtl="1"/>
            <a:r>
              <a:rPr lang="ar-SA" dirty="0" smtClean="0"/>
              <a:t>↑ </a:t>
            </a:r>
            <a:r>
              <a:rPr lang="en-US" dirty="0" smtClean="0"/>
              <a:t>Na</a:t>
            </a:r>
            <a:r>
              <a:rPr lang="ar-SA" dirty="0" smtClean="0"/>
              <a:t> يسبب أذية عصبية مهمة  بسبب الخثار و النزف ضمن </a:t>
            </a:r>
            <a:r>
              <a:rPr lang="en-US" dirty="0" smtClean="0"/>
              <a:t>CNS</a:t>
            </a:r>
            <a:r>
              <a:rPr lang="ar-SA" dirty="0" smtClean="0"/>
              <a:t> </a:t>
            </a:r>
          </a:p>
          <a:p>
            <a:pPr algn="r" rtl="1"/>
            <a:r>
              <a:rPr lang="ar-SA" dirty="0" smtClean="0"/>
              <a:t>تتشكل أوسمولات داخلية ضمن الخلايا الدماغية لتحميه ضد الانكماش و هي تزول ببطء أثناء تصحيح فرط الصوديوم , و بالتعويض السريع للصوديوم تحدث وذمة دماغية تتراوح أعراضها من الاختلاجات إلى انفتاق الدماغ و الموت</a:t>
            </a:r>
          </a:p>
          <a:p>
            <a:pPr algn="r" rtl="1"/>
            <a:r>
              <a:rPr lang="ar-SA" dirty="0" smtClean="0"/>
              <a:t>إن حركة السوائل من </a:t>
            </a:r>
            <a:r>
              <a:rPr lang="en-US" dirty="0" smtClean="0"/>
              <a:t>ECF←ICF</a:t>
            </a:r>
            <a:r>
              <a:rPr lang="ar-SA" dirty="0" smtClean="0"/>
              <a:t> تحمي الحجم داخل الأوعية </a:t>
            </a:r>
          </a:p>
          <a:p>
            <a:pPr algn="r" rtl="1"/>
            <a:r>
              <a:rPr lang="ar-SA" dirty="0" smtClean="0"/>
              <a:t>يلاحظ غالباً وسن – هياج – حرارة – فرط مقوية و فرط منعكسات و أعراض أكثر شدة بالاختلاطات العصبية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116786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 smtClean="0"/>
              <a:t>الحفاظ على الحجم ضمن الأوعية 20 مل/كغ/20دقيقة يمكن تكرارها حسب الحالة </a:t>
            </a:r>
          </a:p>
          <a:p>
            <a:pPr algn="r" rtl="1"/>
            <a:r>
              <a:rPr lang="ar-SA" sz="2000" dirty="0" smtClean="0"/>
              <a:t>لايستخدم </a:t>
            </a:r>
            <a:r>
              <a:rPr lang="en-US" sz="2000" dirty="0" smtClean="0"/>
              <a:t>LR </a:t>
            </a:r>
            <a:r>
              <a:rPr lang="ar-SA" sz="2000" dirty="0" smtClean="0"/>
              <a:t> بدل</a:t>
            </a:r>
            <a:r>
              <a:rPr lang="en-US" sz="2000" dirty="0" smtClean="0"/>
              <a:t> NS </a:t>
            </a:r>
            <a:r>
              <a:rPr lang="ar-SA" sz="2000" dirty="0" smtClean="0"/>
              <a:t> لأنه أقل تواتراً و قد يسبب هبوط أسرع في تركيز الصوديوم خاصة عند الحاجة لأكثر من بلعة سوائل</a:t>
            </a:r>
          </a:p>
          <a:p>
            <a:pPr algn="r" rtl="1"/>
            <a:r>
              <a:rPr lang="ar-SA" sz="2000" dirty="0" smtClean="0"/>
              <a:t>يحدد وقت التصحيح اعتماداً على تركيز الصوديوم و تسرب السوائل بمعدل ثابت خلال وقت التصحيح</a:t>
            </a:r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000" dirty="0" smtClean="0"/>
              <a:t>عند فرط الصوديوم الشديد تستخدم السوائل الفموية بحذر </a:t>
            </a:r>
          </a:p>
          <a:p>
            <a:pPr algn="r" rtl="1"/>
            <a:r>
              <a:rPr lang="ar-SA" sz="2000" dirty="0" smtClean="0"/>
              <a:t>حليب الرضع يحوي محتوى ماء حر كبير و عند إعطاؤه مع العلاج الوريدي يؤدي إلى نقص سريع في صوديوم المصل و هنا تعتبر الإماهة الفموية مناسبة أكثر و عند ال</a:t>
            </a:r>
            <a:r>
              <a:rPr lang="ar-QA" sz="2000" dirty="0" smtClean="0"/>
              <a:t>تن</a:t>
            </a:r>
            <a:r>
              <a:rPr lang="ar-SA" sz="2000" dirty="0" smtClean="0"/>
              <a:t>اول الفموي يجب تعديل السوائل الوريدية مع مراقبة لصيقة لصوديوم المصل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221455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فترة التعويض (ساعة)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تركيز الصوديوم مك/ل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145-157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158-170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72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171-183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84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184-196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358246" cy="6116786"/>
          </a:xfrm>
        </p:spPr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SA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سوائل الإعاضة :</a:t>
            </a:r>
          </a:p>
          <a:p>
            <a:pPr algn="r" rtl="1">
              <a:buNone/>
            </a:pPr>
            <a:r>
              <a:rPr lang="en-US" dirty="0" smtClean="0"/>
              <a:t>-</a:t>
            </a:r>
            <a:r>
              <a:rPr lang="ar-SA" dirty="0" smtClean="0"/>
              <a:t>الماء الحر الضائع: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كل4مل/كغ ماء حر ينقص صوديوم المصل 1مك/ل أوكل 3مل/كغ ماء حر إذا كان الصوديوم &gt;170</a:t>
            </a:r>
          </a:p>
          <a:p>
            <a:pPr algn="r" rtl="1">
              <a:buNone/>
            </a:pPr>
            <a:r>
              <a:rPr lang="ar-SA" dirty="0" smtClean="0"/>
              <a:t>لذلك نقص الماء الحر = 4مل/كغ * الوزن * (التركيز الموجود – التركيز المطلوب )</a:t>
            </a:r>
          </a:p>
          <a:p>
            <a:pPr algn="r" rtl="1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المحلول الضائع (ل) = الضائع الكلي من السوائل – الماء الحر الضائع</a:t>
            </a:r>
          </a:p>
          <a:p>
            <a:pPr algn="r" rtl="1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نقص الصوديوم = المحلول الضائع * نسبة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Na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في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ECF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* تركيز الصوديوم في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ECF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r" rtl="1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نقص البوتاسيوم = المحلول الضائع * نسبة البوتاسيوم في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ICF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* تركيز البوتاسيوم في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ICF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r" rtl="1">
              <a:buBlip>
                <a:blip r:embed="rId2"/>
              </a:buBlip>
            </a:pPr>
            <a:r>
              <a:rPr lang="ar-SA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حاجة الصيانة :</a:t>
            </a:r>
          </a:p>
          <a:p>
            <a:pPr algn="r" rtl="1">
              <a:buBlip>
                <a:blip r:embed="rId2"/>
              </a:buBlip>
            </a:pPr>
            <a:r>
              <a:rPr lang="ar-SA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الضياع المستمر</a:t>
            </a:r>
            <a:r>
              <a:rPr lang="ar-SA" sz="2800" dirty="0" smtClean="0">
                <a:solidFill>
                  <a:srgbClr val="FF0000"/>
                </a:solidFill>
              </a:rPr>
              <a:t>: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التجفاف مفرط الصوديوم: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829576" cy="5545282"/>
          </a:xfrm>
          <a:scene3d>
            <a:camera prst="orthographicFront"/>
            <a:lightRig rig="threePt" dir="t"/>
          </a:scene3d>
          <a:sp3d extrusionH="76200">
            <a:bevelT w="152400" h="50800" prst="softRound"/>
            <a:extrusionClr>
              <a:schemeClr val="tx1"/>
            </a:extrusionClr>
          </a:sp3d>
        </p:spPr>
        <p:txBody>
          <a:bodyPr>
            <a:noAutofit/>
          </a:bodyPr>
          <a:lstStyle/>
          <a:p>
            <a:pPr algn="r" rtl="1"/>
            <a:r>
              <a:rPr lang="ar-SA" dirty="0" smtClean="0"/>
              <a:t>تعوض السوائل بشكل </a:t>
            </a:r>
            <a:r>
              <a:rPr lang="en-US" dirty="0" smtClean="0"/>
              <a:t> D5 ½ NS</a:t>
            </a:r>
            <a:r>
              <a:rPr lang="ar-SA" dirty="0" smtClean="0"/>
              <a:t> مع 20مك/ل </a:t>
            </a:r>
            <a:r>
              <a:rPr lang="en-US" dirty="0" err="1" smtClean="0"/>
              <a:t>kcl</a:t>
            </a:r>
            <a:r>
              <a:rPr lang="ar-SA" dirty="0" smtClean="0"/>
              <a:t> بمعدل 1.25 – 1.5 الحاجة اليومية + تعويض الضياع المستمر حسب حدوثه</a:t>
            </a:r>
          </a:p>
          <a:p>
            <a:pPr algn="r" rtl="1"/>
            <a:r>
              <a:rPr lang="ar-SA" dirty="0" smtClean="0"/>
              <a:t>يحتاج الأطفال الأصغر و للحصول على نفس الهبوط في تركيز الصوديوم  لكمية أكبر من الماء الحر لأن الضياع غير المحسوس أكبر </a:t>
            </a:r>
            <a:r>
              <a:rPr lang="en-US" dirty="0" smtClean="0"/>
              <a:t>D5 0.2 NS</a:t>
            </a:r>
            <a:r>
              <a:rPr lang="ar-SA" dirty="0" smtClean="0"/>
              <a:t> </a:t>
            </a:r>
          </a:p>
          <a:p>
            <a:pPr algn="r" rtl="1"/>
            <a:r>
              <a:rPr lang="ar-SA" dirty="0" smtClean="0"/>
              <a:t>عندما يكون سبب التجفاف ضياع الماء الحر </a:t>
            </a:r>
            <a:r>
              <a:rPr lang="en-US" dirty="0" smtClean="0"/>
              <a:t>DI</a:t>
            </a:r>
            <a:r>
              <a:rPr lang="ar-SA" dirty="0" smtClean="0"/>
              <a:t> يحتاج عادةً لسائل أقل تواتراً</a:t>
            </a:r>
          </a:p>
          <a:p>
            <a:pPr algn="r" rtl="1"/>
            <a:r>
              <a:rPr lang="ar-SA" dirty="0" smtClean="0"/>
              <a:t>يجب مراقبة تركيز الصوديوم كل 4 ساعات و تعديل السوائل اعتماداً على الحالة السريرية و تركيز الصوديوم</a:t>
            </a:r>
          </a:p>
          <a:p>
            <a:pPr algn="r" rtl="1"/>
            <a:r>
              <a:rPr lang="ar-SA" dirty="0" smtClean="0"/>
              <a:t>بحال ↓ </a:t>
            </a:r>
            <a:r>
              <a:rPr lang="en-US" dirty="0" smtClean="0"/>
              <a:t>Na</a:t>
            </a:r>
            <a:r>
              <a:rPr lang="ar-SA" dirty="0" smtClean="0"/>
              <a:t> </a:t>
            </a:r>
            <a:r>
              <a:rPr lang="ar-SA" dirty="0" err="1" smtClean="0"/>
              <a:t>بسرعة :</a:t>
            </a:r>
            <a:r>
              <a:rPr lang="ar-QA" dirty="0" smtClean="0"/>
              <a:t>     </a:t>
            </a:r>
            <a:r>
              <a:rPr lang="ar-SA" dirty="0" smtClean="0"/>
              <a:t>← زيادة تركيز الصوديوم في السوائل الوريدي</a:t>
            </a:r>
          </a:p>
          <a:p>
            <a:pPr algn="r" rtl="1"/>
            <a:r>
              <a:rPr lang="ar-SA" dirty="0" smtClean="0"/>
              <a:t>                           </a:t>
            </a:r>
            <a:r>
              <a:rPr lang="ar-QA" dirty="0" smtClean="0"/>
              <a:t>    </a:t>
            </a:r>
            <a:r>
              <a:rPr lang="ar-SA" dirty="0" smtClean="0"/>
              <a:t> ← إنقاص معدل السوائل الوريدية</a:t>
            </a:r>
          </a:p>
          <a:p>
            <a:pPr algn="r" rtl="1"/>
            <a:r>
              <a:rPr lang="ar-SA" dirty="0" smtClean="0"/>
              <a:t>↓ </a:t>
            </a:r>
            <a:r>
              <a:rPr lang="en-US" dirty="0" smtClean="0"/>
              <a:t>Na</a:t>
            </a:r>
            <a:r>
              <a:rPr lang="ar-SA" dirty="0" smtClean="0"/>
              <a:t> ببطء </a:t>
            </a:r>
            <a:r>
              <a:rPr lang="ar-QA" dirty="0" smtClean="0"/>
              <a:t>     </a:t>
            </a:r>
            <a:r>
              <a:rPr lang="ar-SA" dirty="0" smtClean="0"/>
              <a:t>← إنقاص معدل السوائل الوريدية</a:t>
            </a:r>
          </a:p>
          <a:p>
            <a:pPr algn="r" rtl="1"/>
            <a:r>
              <a:rPr lang="ar-SA" dirty="0" smtClean="0"/>
              <a:t>                   </a:t>
            </a:r>
            <a:r>
              <a:rPr lang="ar-QA" dirty="0" smtClean="0"/>
              <a:t>   </a:t>
            </a:r>
            <a:r>
              <a:rPr lang="ar-SA" dirty="0" smtClean="0"/>
              <a:t>← زيادة معدل السوائل الوريدية</a:t>
            </a:r>
          </a:p>
          <a:p>
            <a:pPr algn="r" rtl="1"/>
            <a:r>
              <a:rPr lang="ar-SA" dirty="0" smtClean="0"/>
              <a:t>بما أن زيادة معدل السوائل الوريدية تزيد من نقص تركيز الصوديوم فعلامات نقص الحجم تعالج ببلعات سوية التوتر إضافية</a:t>
            </a:r>
          </a:p>
          <a:p>
            <a:pPr algn="r" rtl="1"/>
            <a:endParaRPr lang="ar-SA" dirty="0" smtClean="0"/>
          </a:p>
        </p:txBody>
      </p:sp>
      <p:sp>
        <p:nvSpPr>
          <p:cNvPr id="4" name="سهم إلى اليسار والأعلى 3"/>
          <p:cNvSpPr/>
          <p:nvPr/>
        </p:nvSpPr>
        <p:spPr>
          <a:xfrm rot="18071406">
            <a:off x="5228139" y="3995921"/>
            <a:ext cx="634286" cy="571291"/>
          </a:xfrm>
          <a:prstGeom prst="leftUpArrow">
            <a:avLst>
              <a:gd name="adj1" fmla="val 16266"/>
              <a:gd name="adj2" fmla="val 23318"/>
              <a:gd name="adj3" fmla="val 26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سار والأعلى 4"/>
          <p:cNvSpPr/>
          <p:nvPr/>
        </p:nvSpPr>
        <p:spPr>
          <a:xfrm rot="18071406">
            <a:off x="6103616" y="4858730"/>
            <a:ext cx="634286" cy="571291"/>
          </a:xfrm>
          <a:prstGeom prst="leftUpArrow">
            <a:avLst>
              <a:gd name="adj1" fmla="val 16266"/>
              <a:gd name="adj2" fmla="val 23318"/>
              <a:gd name="adj3" fmla="val 26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المراقبة و تعديل العلاج: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كل الحسابات بالمعالجة بالسوائل هي فقط تقريبية و من الأساسي مراقبة المريض أثناء المعالجة و تعديل العلاج اعتماداً على الحالة السريرية</a:t>
            </a:r>
          </a:p>
          <a:p>
            <a:pPr algn="r" rtl="1"/>
            <a:r>
              <a:rPr lang="ar-SA" dirty="0" smtClean="0"/>
              <a:t>أساسيات المراقبة: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0" y="3214686"/>
          <a:ext cx="785818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الشوارد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الفحص السريري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الصادر و الوارد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العلامات الحيوية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يومياً على الأقل</a:t>
                      </a:r>
                    </a:p>
                    <a:p>
                      <a:pPr algn="ctr"/>
                      <a:r>
                        <a:rPr lang="ar-SA" b="1" dirty="0" smtClean="0"/>
                        <a:t>و يتم تعديل البوتاسيوم حسب</a:t>
                      </a:r>
                      <a:r>
                        <a:rPr lang="ar-SA" b="1" baseline="0" dirty="0" smtClean="0"/>
                        <a:t> الوظيفة الكلوية و بوتاسيوم المصل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الوزن اليومي أساسي</a:t>
                      </a:r>
                    </a:p>
                    <a:p>
                      <a:pPr algn="ctr"/>
                      <a:r>
                        <a:rPr lang="ar-SA" b="1" dirty="0" smtClean="0"/>
                        <a:t>العلامات السريرية</a:t>
                      </a:r>
                      <a:r>
                        <a:rPr lang="ar-SA" b="1" baseline="0" dirty="0" smtClean="0"/>
                        <a:t> للتجفاف أو فرط الحمل كالوذمات و الاحتقان الرئوي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مراقبة توازن السوائل</a:t>
                      </a:r>
                    </a:p>
                    <a:p>
                      <a:pPr algn="ctr"/>
                      <a:r>
                        <a:rPr lang="ar-SA" b="1" dirty="0" smtClean="0"/>
                        <a:t>الصبيب البولي و الكثافة </a:t>
                      </a:r>
                    </a:p>
                    <a:p>
                      <a:pPr algn="ctr"/>
                      <a:r>
                        <a:rPr lang="ar-SA" b="1" dirty="0" smtClean="0"/>
                        <a:t>إذا كانت ك &lt;1.010 و المريض مميه بشكل جيد سريرياً</a:t>
                      </a:r>
                      <a:r>
                        <a:rPr lang="ar-SA" b="1" baseline="0" dirty="0" smtClean="0"/>
                        <a:t> فمن المناسب إنقاص معدل السوائل الوريدية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و تعتبر مشعرات مفيدة لحالة الحجم ضمن الأوعية </a:t>
                      </a:r>
                    </a:p>
                    <a:p>
                      <a:pPr algn="ctr"/>
                      <a:r>
                        <a:rPr lang="ar-SA" b="1" dirty="0" smtClean="0"/>
                        <a:t>الضغط الوريدي المركزي مشعر ممتاز لحالة</a:t>
                      </a:r>
                      <a:r>
                        <a:rPr lang="ar-SA" b="1" baseline="0" dirty="0" smtClean="0"/>
                        <a:t> السوائل في المريض الحرج مع صدمة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796908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الفيزيولوجية المرضية لسوائل الجسم</a:t>
            </a:r>
            <a:endParaRPr lang="en-US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85875"/>
          <a:ext cx="5329246" cy="435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43570" y="1500174"/>
            <a:ext cx="26432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تتغير نسبة الماء الكلي حسب العمر, حيث يكون 75% من وزن وليد بتمام الحمل و ينقص تدريجياً حتى 60%بعمر السنة و حتى </a:t>
            </a:r>
          </a:p>
          <a:p>
            <a:pPr algn="r" rtl="1"/>
            <a:r>
              <a:rPr lang="ar-SA" dirty="0" smtClean="0"/>
              <a:t>البلوغ</a:t>
            </a:r>
          </a:p>
          <a:p>
            <a:pPr algn="r" rtl="1"/>
            <a:r>
              <a:rPr lang="ar-SA" dirty="0" smtClean="0"/>
              <a:t>يكون السائل خارج الخلوي كبيراًعند الولدان و ينقص تدريجياً بعد الإدرار البولي و النمو الخلوي</a:t>
            </a:r>
          </a:p>
          <a:p>
            <a:pPr algn="r" rtl="1"/>
            <a:r>
              <a:rPr lang="ar-SA" dirty="0" smtClean="0"/>
              <a:t>يتغير حجم البلاسما في حالات مرضية كالتجفاف-فقر الدم-احمرار الدم-نقص الألبومين</a:t>
            </a:r>
          </a:p>
          <a:p>
            <a:pPr algn="r" rtl="1"/>
            <a:r>
              <a:rPr lang="ar-SA" dirty="0" smtClean="0"/>
              <a:t>يتغير حجم السائل الخلالي بالأمراض المسببة للوذمات </a:t>
            </a:r>
          </a:p>
          <a:p>
            <a:pPr algn="r" rtl="1"/>
            <a:r>
              <a:rPr lang="ar-SA" dirty="0" smtClean="0"/>
              <a:t>و يعتبر الحجم داخل الوعائي أساسياً لتأمين تروية جيدة للأنسجة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043890" cy="5973910"/>
          </a:xfrm>
        </p:spPr>
        <p:txBody>
          <a:bodyPr/>
          <a:lstStyle/>
          <a:p>
            <a:pPr algn="r" rtl="1"/>
            <a:r>
              <a:rPr lang="ar-SA" dirty="0" smtClean="0"/>
              <a:t>نفاذ الحجم الخفيف لا يتطلب العلاج ضمن المشفى عادةً ,على أي حال من الضروري ترتيب تقييم متابعة خلال 48 ساعة كمريض خارجي مع تعليمات للمراجعة بشكل أبكر عند الحاجة</a:t>
            </a:r>
          </a:p>
          <a:p>
            <a:pPr algn="r" rtl="1"/>
            <a:r>
              <a:rPr lang="ar-SA" dirty="0" smtClean="0"/>
              <a:t>قد يحتاج الأطفال مع نفاذ حجم متوسط لتدبير ضمن المشفى إن لم يتمكنوا من تحمل السوائل الفموية أو لعلاج السبب المؤدي لنقص السوائل</a:t>
            </a:r>
          </a:p>
          <a:p>
            <a:pPr algn="r" rtl="1"/>
            <a:r>
              <a:rPr lang="ar-SA" dirty="0" smtClean="0"/>
              <a:t>يحتاج الأطفال مع نقص حجم شديد خاصة مع نقص أو فرط صوديوم لعلاج ضمن المشفى</a:t>
            </a:r>
          </a:p>
          <a:p>
            <a:pPr algn="r" rtl="1"/>
            <a:r>
              <a:rPr lang="ar-SA" dirty="0" smtClean="0"/>
              <a:t>يحتاج الأطفال المصابين بفرط أوسمولية شديد أو اضطراب شاردي شديد أو قصور كلوي مرافق لقبول في وحدة العناية المشددة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79" y="642938"/>
          <a:ext cx="842968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41"/>
                <a:gridCol w="1204241"/>
                <a:gridCol w="1204241"/>
                <a:gridCol w="1204241"/>
                <a:gridCol w="1204241"/>
                <a:gridCol w="1336912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NS0.9%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½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D5 ¼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NaCL3%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NaHCO3 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158" y="142852"/>
          <a:ext cx="814393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7467600" cy="3143272"/>
          </a:xfrm>
        </p:spPr>
        <p:txBody>
          <a:bodyPr>
            <a:noAutofit/>
          </a:bodyPr>
          <a:lstStyle/>
          <a:p>
            <a:pPr algn="ctr" rtl="1"/>
            <a:r>
              <a:rPr lang="ar-SA" sz="1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Diwani Bent" pitchFamily="2" charset="-78"/>
              </a:rPr>
              <a:t>شكراً </a:t>
            </a:r>
            <a:endParaRPr lang="en-US" sz="13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Diwani Bent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121442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14348" y="1000108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86766" cy="6045348"/>
          </a:xfrm>
        </p:spPr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يكون </a:t>
            </a:r>
            <a:r>
              <a:rPr lang="en-US" dirty="0" smtClean="0"/>
              <a:t>ECF-ICF</a:t>
            </a:r>
            <a:r>
              <a:rPr lang="ar-SA" dirty="0" smtClean="0"/>
              <a:t>  في توازن أوسمولي بسبب نفوذية غشاء الخلية للماء  </a:t>
            </a:r>
          </a:p>
          <a:p>
            <a:pPr algn="r" rtl="1"/>
            <a:r>
              <a:rPr lang="ar-SA" dirty="0" smtClean="0"/>
              <a:t>وتساوي أوسمولية البلاسما 285-295 ميللي أوسمول/كغ</a:t>
            </a:r>
          </a:p>
          <a:p>
            <a:pPr algn="r" rtl="1"/>
            <a:r>
              <a:rPr lang="ar-SA" dirty="0" smtClean="0"/>
              <a:t>بالتجفاف يوجد ضياع بالحيزين داخل و خارج الخلوي بنسبة تعتمد على مدة المرض الكلية </a:t>
            </a:r>
          </a:p>
          <a:p>
            <a:pPr algn="r" rtl="1">
              <a:buNone/>
            </a:pPr>
            <a:r>
              <a:rPr lang="ar-SA" dirty="0" smtClean="0"/>
              <a:t>   المرض&lt;3 ايام 80% </a:t>
            </a:r>
            <a:r>
              <a:rPr lang="en-US" dirty="0" smtClean="0"/>
              <a:t>ECF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                       20% </a:t>
            </a:r>
            <a:r>
              <a:rPr lang="en-US" dirty="0" smtClean="0"/>
              <a:t> ICF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    المرض&gt;3أيام 60% </a:t>
            </a:r>
            <a:r>
              <a:rPr lang="en-US" dirty="0" smtClean="0"/>
              <a:t>ECF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                      40% </a:t>
            </a:r>
            <a:r>
              <a:rPr lang="en-US" dirty="0" smtClean="0"/>
              <a:t>ICF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سوائل الصيانة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 smtClean="0"/>
              <a:t>لكل100ك.ك تستقلب يحتاج الجسم إلى 100مل ماء</a:t>
            </a:r>
          </a:p>
          <a:p>
            <a:pPr algn="r" rtl="1"/>
            <a:r>
              <a:rPr lang="ar-SA" sz="2000" dirty="0" smtClean="0"/>
              <a:t>2-4 مك صوديوم</a:t>
            </a:r>
          </a:p>
          <a:p>
            <a:pPr algn="r" rtl="1"/>
            <a:r>
              <a:rPr lang="ar-SA" sz="2000" dirty="0" smtClean="0"/>
              <a:t>2-3 مك بوتاسيوم</a:t>
            </a:r>
          </a:p>
          <a:p>
            <a:pPr algn="r" rtl="1">
              <a:buNone/>
            </a:pPr>
            <a:endParaRPr lang="ar-SA" sz="2000" dirty="0" smtClean="0"/>
          </a:p>
          <a:p>
            <a:pPr algn="r"/>
            <a:endParaRPr lang="ar-SA" sz="2000" dirty="0" smtClean="0"/>
          </a:p>
          <a:p>
            <a:pPr algn="r"/>
            <a:endParaRPr lang="ar-SA" sz="2000" dirty="0" smtClean="0"/>
          </a:p>
          <a:p>
            <a:pPr algn="r"/>
            <a:endParaRPr lang="ar-SA" sz="2000" dirty="0" smtClean="0"/>
          </a:p>
          <a:p>
            <a:pPr algn="r" rtl="1"/>
            <a:r>
              <a:rPr lang="ar-SA" sz="2000" dirty="0" smtClean="0"/>
              <a:t>يمكن استخدام سوائل الصيانة على شكل   </a:t>
            </a:r>
            <a:r>
              <a:rPr lang="en-US" sz="2000" dirty="0" smtClean="0"/>
              <a:t>D51/2NS</a:t>
            </a:r>
            <a:r>
              <a:rPr lang="ar-SA" sz="2000" dirty="0" smtClean="0"/>
              <a:t> +20 مك/ل</a:t>
            </a:r>
            <a:r>
              <a:rPr lang="en-US" sz="2000" dirty="0" err="1" smtClean="0"/>
              <a:t>kcl</a:t>
            </a:r>
            <a:r>
              <a:rPr lang="en-US" sz="2000" dirty="0" smtClean="0"/>
              <a:t> </a:t>
            </a:r>
            <a:r>
              <a:rPr lang="ar-SA" sz="2000" dirty="0" smtClean="0"/>
              <a:t> </a:t>
            </a:r>
          </a:p>
          <a:p>
            <a:pPr algn="r" rtl="1"/>
            <a:r>
              <a:rPr lang="ar-SA" sz="2000" dirty="0" smtClean="0"/>
              <a:t>أو</a:t>
            </a:r>
            <a:r>
              <a:rPr lang="en-US" sz="2000" dirty="0" smtClean="0"/>
              <a:t> </a:t>
            </a:r>
            <a:r>
              <a:rPr lang="ar-SA" sz="2000" dirty="0" smtClean="0"/>
              <a:t> </a:t>
            </a:r>
            <a:r>
              <a:rPr lang="en-US" sz="2000" dirty="0" smtClean="0"/>
              <a:t>D5-0.2NS</a:t>
            </a:r>
            <a:r>
              <a:rPr lang="ar-SA" sz="2000" dirty="0" smtClean="0"/>
              <a:t> +20 مك/ل </a:t>
            </a:r>
            <a:r>
              <a:rPr lang="en-US" sz="2000" dirty="0" smtClean="0"/>
              <a:t>KCL</a:t>
            </a:r>
            <a:r>
              <a:rPr lang="ar-SA" sz="2000" dirty="0" smtClean="0"/>
              <a:t> و يفضل عند الأطفال &lt;10كغ بسبب الحاجة الكبيرة للماء (معدل استقلاب أعلى –زيادة سطح الجسم بالنسبة لمشعر الكتلة – نسبة الماء في الجسم أكبر)</a:t>
            </a:r>
          </a:p>
          <a:p>
            <a:pPr algn="r" rtl="1"/>
            <a:r>
              <a:rPr lang="ar-SA" sz="2000" dirty="0" smtClean="0"/>
              <a:t>من الضروري مراقبة الوزن – الصبيب البولي – الشوارد لتقييم حالة الإماهة</a:t>
            </a:r>
          </a:p>
          <a:p>
            <a:pPr algn="r" rtl="1"/>
            <a:r>
              <a:rPr lang="en-US" sz="2000" dirty="0" smtClean="0"/>
              <a:t>D5%</a:t>
            </a:r>
            <a:r>
              <a:rPr lang="ar-SA" sz="2000" dirty="0" smtClean="0"/>
              <a:t> يؤمن 20% من الحاجة اليومية للطاقة و هذا كافٍ لمنع تشكل الكيتون و المساهمة في إنقاص هدم البروتين.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2143116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ar-SA" dirty="0" smtClean="0"/>
                        <a:t>لكل100مل ماء </a:t>
                      </a:r>
                    </a:p>
                    <a:p>
                      <a:r>
                        <a:rPr lang="en-US" dirty="0" smtClean="0"/>
                        <a:t>Na 3</a:t>
                      </a:r>
                      <a:r>
                        <a:rPr lang="en-US" baseline="0" dirty="0" smtClean="0"/>
                        <a:t> </a:t>
                      </a:r>
                      <a:r>
                        <a:rPr lang="ar-SA" baseline="0" dirty="0" smtClean="0"/>
                        <a:t>مك     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CL 2</a:t>
                      </a:r>
                    </a:p>
                    <a:p>
                      <a:r>
                        <a:rPr lang="en-US" baseline="0" dirty="0" smtClean="0"/>
                        <a:t>K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</a:t>
                      </a:r>
                      <a:r>
                        <a:rPr lang="ar-SA" baseline="0" dirty="0" smtClean="0"/>
                        <a:t> مل/كغ/سا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100مل/كغ/اليوم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أول 10 كغ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2مل/كغ/سا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50 مل/كغ/اليوم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ثاني10كغ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1مل/كغ/سا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20 مل/كغ/اليوم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أكثر من 20كغ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r" rtl="1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سوائل تعويض الضياع المستمر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algn="r" rtl="1"/>
            <a:r>
              <a:rPr lang="ar-SA" dirty="0" smtClean="0"/>
              <a:t>الأفضل استخدام محلول بنفس تركيز الشوارد تقريباً في الضائع و يعوض كل 1-6 ساعات حسب معدل الضياع</a:t>
            </a:r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1" y="2571744"/>
          <a:ext cx="750099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7"/>
                <a:gridCol w="2357453"/>
                <a:gridCol w="2500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كل 1مل من السائل المفقود يعوض ب 1مل من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التركيب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السائل المفقود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D5-0.2NS +</a:t>
                      </a:r>
                    </a:p>
                    <a:p>
                      <a:pPr algn="ctr" rtl="0"/>
                      <a:r>
                        <a:rPr lang="en-US" dirty="0" smtClean="0"/>
                        <a:t>20MEq/L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HCO3 </a:t>
                      </a:r>
                    </a:p>
                    <a:p>
                      <a:pPr algn="ctr" rtl="0"/>
                      <a:r>
                        <a:rPr lang="en-US" dirty="0" smtClean="0"/>
                        <a:t>+20MEq/L KCL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55مك/ل </a:t>
                      </a:r>
                      <a:r>
                        <a:rPr lang="en-US" dirty="0" smtClean="0"/>
                        <a:t>Na</a:t>
                      </a:r>
                    </a:p>
                    <a:p>
                      <a:pPr algn="ctr"/>
                      <a:r>
                        <a:rPr lang="ar-SA" dirty="0" smtClean="0"/>
                        <a:t>25مك/ل</a:t>
                      </a:r>
                      <a:r>
                        <a:rPr lang="ar-SA" baseline="0" dirty="0" smtClean="0"/>
                        <a:t> </a:t>
                      </a:r>
                      <a:r>
                        <a:rPr lang="en-US" baseline="0" dirty="0" smtClean="0"/>
                        <a:t>K</a:t>
                      </a:r>
                    </a:p>
                    <a:p>
                      <a:pPr algn="ctr" rtl="1"/>
                      <a:r>
                        <a:rPr lang="en-US" baseline="0" dirty="0" smtClean="0"/>
                        <a:t>HCO3</a:t>
                      </a:r>
                      <a:r>
                        <a:rPr lang="ar-SA" baseline="0" dirty="0" smtClean="0"/>
                        <a:t>15مك/ل 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الاسهال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 +10MEq/L KCL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r>
                        <a:rPr lang="ar-SA" dirty="0" smtClean="0"/>
                        <a:t>60مك/ل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</a:t>
                      </a:r>
                      <a:r>
                        <a:rPr lang="ar-SA" dirty="0" smtClean="0"/>
                        <a:t>10مك/ل</a:t>
                      </a:r>
                      <a:r>
                        <a:rPr lang="ar-SA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CL</a:t>
                      </a:r>
                      <a:r>
                        <a:rPr lang="ar-SA" baseline="0" dirty="0" smtClean="0"/>
                        <a:t>90مك/ل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سائل المعدة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الضياع غير المحسوس (25-40%من</a:t>
                      </a:r>
                      <a:r>
                        <a:rPr lang="ar-SA" baseline="0" dirty="0" smtClean="0"/>
                        <a:t> سوائل الصيانة) + الصبيب البولي بمحلول يحوي نفس الشوارد المقاسة بالبول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البوال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r" rtl="1"/>
            <a:r>
              <a:rPr lang="ar-SA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التجفاف</a:t>
            </a:r>
            <a:endParaRPr lang="en-US" sz="4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algn="r" rtl="1"/>
            <a:r>
              <a:rPr lang="ar-SA" dirty="0" smtClean="0"/>
              <a:t>اختلاط شائع للأمراض المشاهدة في الأطفال في غرفة الإسعاف</a:t>
            </a:r>
          </a:p>
          <a:p>
            <a:pPr algn="r" rtl="1"/>
            <a:r>
              <a:rPr lang="ar-SA" dirty="0" smtClean="0"/>
              <a:t>يحدث عندما يزيد الضائع من السوائل و الشوارد عن الوارد مما يؤدي إلى فقدان السوائل الأساسية لعمل الجسم الطبيعي</a:t>
            </a:r>
          </a:p>
          <a:p>
            <a:pPr algn="r" rtl="1"/>
            <a:r>
              <a:rPr lang="ar-SA" dirty="0" smtClean="0"/>
              <a:t>التدبير الباكر مهم لمنع تطور الصدمة و الوهط الدوراني</a:t>
            </a:r>
          </a:p>
          <a:p>
            <a:pPr algn="r" rtl="1"/>
            <a:r>
              <a:rPr lang="ar-SA" dirty="0" smtClean="0"/>
              <a:t>يعتبرالتهاب المعدة و الأمعاء السبب الأشيع عند الأطفال</a:t>
            </a:r>
          </a:p>
          <a:p>
            <a:pPr algn="r" rtl="1"/>
            <a:r>
              <a:rPr lang="ar-SA" dirty="0" smtClean="0"/>
              <a:t>من الأسباب الأخرى: نقص الوارد- الضياع غير المحسوس (الحمى – الجو الحار) الضياع الكلوي(المدرات-القصور الكلوي-الحم</a:t>
            </a:r>
            <a:r>
              <a:rPr lang="ar-QA" dirty="0" smtClean="0"/>
              <a:t>ا</a:t>
            </a:r>
            <a:r>
              <a:rPr lang="ar-SA" dirty="0" smtClean="0"/>
              <a:t>ض الأنبوبي الكلوي- البيلة التفهة) الداء السكري – انزياح السوائل للحيز الثالث </a:t>
            </a:r>
          </a:p>
          <a:p>
            <a:pPr algn="r" rtl="1"/>
            <a:r>
              <a:rPr lang="ar-SA" dirty="0" smtClean="0"/>
              <a:t>الأطفال الصغار أكثر تعرضاً لنفاذ الحجم المهم بشكل سريع</a:t>
            </a:r>
          </a:p>
          <a:p>
            <a:pPr algn="r" rtl="1"/>
            <a:r>
              <a:rPr lang="ar-SA" dirty="0" smtClean="0"/>
              <a:t>معظم الحالات يمكن تدبيرها بالإماهة الفموية حتى الدرجة الخفيفية من التجفاف ناقص أو مفرط التوتر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1620</TotalTime>
  <Words>2475</Words>
  <Application>Microsoft Office PowerPoint</Application>
  <PresentationFormat>عرض على الشاشة (3:4)‏</PresentationFormat>
  <Paragraphs>416</Paragraphs>
  <Slides>33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Oriel</vt:lpstr>
      <vt:lpstr>الشريحة 1</vt:lpstr>
      <vt:lpstr>التجفاف عند الأطفال</vt:lpstr>
      <vt:lpstr>الفيزيولوجية المرضية لسوائل الجسم</vt:lpstr>
      <vt:lpstr>الشريحة 4</vt:lpstr>
      <vt:lpstr>الشريحة 5</vt:lpstr>
      <vt:lpstr>الشريحة 6</vt:lpstr>
      <vt:lpstr>سوائل الصيانة</vt:lpstr>
      <vt:lpstr>سوائل تعويض الضياع المستمر</vt:lpstr>
      <vt:lpstr>التجفاف</vt:lpstr>
      <vt:lpstr>الشريحة 10</vt:lpstr>
      <vt:lpstr>سريرياً:</vt:lpstr>
      <vt:lpstr>مخبرياً:</vt:lpstr>
      <vt:lpstr>الشريحة 13</vt:lpstr>
      <vt:lpstr>العلاج:</vt:lpstr>
      <vt:lpstr>الشريحة 15</vt:lpstr>
      <vt:lpstr>الشريحة 16</vt:lpstr>
      <vt:lpstr>الشريحة 17</vt:lpstr>
      <vt:lpstr>مرحلة الإنعاش:</vt:lpstr>
      <vt:lpstr>مرحلة تعويض الضائع:</vt:lpstr>
      <vt:lpstr>التجفاف سوي التوتر Na 130 -150</vt:lpstr>
      <vt:lpstr>التجفاف سوي التوتر:</vt:lpstr>
      <vt:lpstr>التجفاف ناقص التوتر: (Na&lt;130)</vt:lpstr>
      <vt:lpstr>الشريحة 23</vt:lpstr>
      <vt:lpstr>التجفاف ناقص التوتر:</vt:lpstr>
      <vt:lpstr>التجفاف مفرط التوتر :(NA &gt; 150) </vt:lpstr>
      <vt:lpstr>الشريحة 26</vt:lpstr>
      <vt:lpstr>الشريحة 27</vt:lpstr>
      <vt:lpstr>التجفاف مفرط الصوديوم:</vt:lpstr>
      <vt:lpstr>المراقبة و تعديل العلاج:</vt:lpstr>
      <vt:lpstr>الشريحة 30</vt:lpstr>
      <vt:lpstr>الشريحة 31</vt:lpstr>
      <vt:lpstr>الشريحة 32</vt:lpstr>
      <vt:lpstr>شكراً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Midas</dc:creator>
  <cp:lastModifiedBy>dreams</cp:lastModifiedBy>
  <cp:revision>133</cp:revision>
  <dcterms:created xsi:type="dcterms:W3CDTF">2010-03-30T17:30:24Z</dcterms:created>
  <dcterms:modified xsi:type="dcterms:W3CDTF">2012-09-17T10:22:42Z</dcterms:modified>
</cp:coreProperties>
</file>